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56" r:id="rId2"/>
    <p:sldId id="271" r:id="rId3"/>
    <p:sldId id="272" r:id="rId4"/>
    <p:sldId id="265" r:id="rId5"/>
    <p:sldId id="266" r:id="rId6"/>
    <p:sldId id="267" r:id="rId7"/>
    <p:sldId id="268" r:id="rId8"/>
    <p:sldId id="273" r:id="rId9"/>
    <p:sldId id="270" r:id="rId10"/>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866" autoAdjust="0"/>
  </p:normalViewPr>
  <p:slideViewPr>
    <p:cSldViewPr>
      <p:cViewPr varScale="1">
        <p:scale>
          <a:sx n="128" d="100"/>
          <a:sy n="128" d="100"/>
        </p:scale>
        <p:origin x="1134" y="13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101" d="100"/>
          <a:sy n="101" d="100"/>
        </p:scale>
        <p:origin x="355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8EA8276-0C4D-42EF-B7CC-ADC7398CF1ED}" type="datetimeFigureOut">
              <a:rPr lang="en-US" smtClean="0"/>
              <a:t>3/21/2017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F442E2A-9702-45B3-9FA8-EE0D45EA4365}" type="slidenum">
              <a:rPr lang="en-US" smtClean="0"/>
              <a:t>‹#›</a:t>
            </a:fld>
            <a:endParaRPr lang="en-US"/>
          </a:p>
        </p:txBody>
      </p:sp>
    </p:spTree>
    <p:extLst>
      <p:ext uri="{BB962C8B-B14F-4D97-AF65-F5344CB8AC3E}">
        <p14:creationId xmlns:p14="http://schemas.microsoft.com/office/powerpoint/2010/main" val="9570278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303270-F335-4FCA-B61D-F3CB0E1362E2}" type="datetimeFigureOut">
              <a:rPr kumimoji="1" lang="ja-JP" altLang="en-US" smtClean="0"/>
              <a:t>2017/3/21</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2DF3-9CC7-44CC-BD49-B8F0B4CAD406}" type="slidenum">
              <a:rPr kumimoji="1" lang="ja-JP" altLang="en-US" smtClean="0"/>
              <a:t>‹#›</a:t>
            </a:fld>
            <a:endParaRPr kumimoji="1" lang="ja-JP" altLang="en-US"/>
          </a:p>
        </p:txBody>
      </p:sp>
    </p:spTree>
    <p:extLst>
      <p:ext uri="{BB962C8B-B14F-4D97-AF65-F5344CB8AC3E}">
        <p14:creationId xmlns:p14="http://schemas.microsoft.com/office/powerpoint/2010/main" val="299079423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F32DF3-9CC7-44CC-BD49-B8F0B4CAD406}" type="slidenum">
              <a:rPr kumimoji="1" lang="ja-JP" altLang="en-US" smtClean="0"/>
              <a:t>4</a:t>
            </a:fld>
            <a:endParaRPr kumimoji="1" lang="ja-JP" altLang="en-US"/>
          </a:p>
        </p:txBody>
      </p:sp>
    </p:spTree>
    <p:extLst>
      <p:ext uri="{BB962C8B-B14F-4D97-AF65-F5344CB8AC3E}">
        <p14:creationId xmlns:p14="http://schemas.microsoft.com/office/powerpoint/2010/main" val="637225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F32DF3-9CC7-44CC-BD49-B8F0B4CAD406}" type="slidenum">
              <a:rPr kumimoji="1" lang="ja-JP" altLang="en-US" smtClean="0"/>
              <a:t>5</a:t>
            </a:fld>
            <a:endParaRPr kumimoji="1" lang="ja-JP" altLang="en-US"/>
          </a:p>
        </p:txBody>
      </p:sp>
    </p:spTree>
    <p:extLst>
      <p:ext uri="{BB962C8B-B14F-4D97-AF65-F5344CB8AC3E}">
        <p14:creationId xmlns:p14="http://schemas.microsoft.com/office/powerpoint/2010/main" val="3103555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BC4797DB-454A-4A19-81E3-E0CDBB990667}" type="datetime1">
              <a:rPr kumimoji="1" lang="ja-JP" altLang="en-US" smtClean="0"/>
              <a:t>2017/3/21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2829869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54B2AB4-FDA2-48CC-BB1D-0F08FDCC5239}" type="datetime1">
              <a:rPr kumimoji="1" lang="ja-JP" altLang="en-US" smtClean="0"/>
              <a:t>2017/3/21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163502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8E1BD2E-8DB3-41B9-8213-1950DAA46B61}" type="datetime1">
              <a:rPr kumimoji="1" lang="ja-JP" altLang="en-US" smtClean="0"/>
              <a:t>2017/3/21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371304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4CCBB17-55CB-41D0-95E1-251CF85622D2}" type="datetime1">
              <a:rPr kumimoji="1" lang="ja-JP" altLang="en-US" smtClean="0"/>
              <a:t>2017/3/21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2404016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67DD6652-76E5-4A2D-86EA-701F98A30940}" type="datetime1">
              <a:rPr kumimoji="1" lang="ja-JP" altLang="en-US" smtClean="0"/>
              <a:t>2017/3/21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2768033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6ADD4F2A-21E3-4CCA-BC45-34DD0DFF02F3}" type="datetime1">
              <a:rPr kumimoji="1" lang="ja-JP" altLang="en-US" smtClean="0"/>
              <a:t>2017/3/21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679228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1B4F6CE5-D238-4BFD-82BA-F5DD48368246}" type="datetime1">
              <a:rPr kumimoji="1" lang="ja-JP" altLang="en-US" smtClean="0"/>
              <a:t>2017/3/21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3708332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38D6CA3D-AB8F-45EF-BC76-01FFD554E4A7}" type="datetime1">
              <a:rPr kumimoji="1" lang="ja-JP" altLang="en-US" smtClean="0"/>
              <a:t>2017/3/21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835407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E52A9921-EECF-421C-85F1-45C1DBEE9430}" type="datetime1">
              <a:rPr kumimoji="1" lang="ja-JP" altLang="en-US" smtClean="0"/>
              <a:t>2017/3/21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1176954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5974571B-DB2C-4DF6-99EB-C920EADC6580}" type="datetime1">
              <a:rPr kumimoji="1" lang="ja-JP" altLang="en-US" smtClean="0"/>
              <a:t>2017/3/21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1400415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FFB4F63-7B4E-4D72-B236-82AB18F56E66}" type="datetime1">
              <a:rPr kumimoji="1" lang="ja-JP" altLang="en-US" smtClean="0"/>
              <a:t>2017/3/21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A224F6C-A76C-451C-8EF3-B0FF562FA237}" type="slidenum">
              <a:rPr kumimoji="1" lang="ja-JP" altLang="en-US" smtClean="0"/>
              <a:t>‹#›</a:t>
            </a:fld>
            <a:endParaRPr kumimoji="1" lang="ja-JP" altLang="en-US"/>
          </a:p>
        </p:txBody>
      </p:sp>
    </p:spTree>
    <p:extLst>
      <p:ext uri="{BB962C8B-B14F-4D97-AF65-F5344CB8AC3E}">
        <p14:creationId xmlns:p14="http://schemas.microsoft.com/office/powerpoint/2010/main" val="3178772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F7B965-F7AF-434F-864A-1E16A14AC874}" type="datetime1">
              <a:rPr kumimoji="1" lang="ja-JP" altLang="en-US" smtClean="0"/>
              <a:t>2017/3/21</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224F6C-A76C-451C-8EF3-B0FF562FA237}" type="slidenum">
              <a:rPr kumimoji="1" lang="ja-JP" altLang="en-US" smtClean="0"/>
              <a:t>‹#›</a:t>
            </a:fld>
            <a:endParaRPr kumimoji="1" lang="ja-JP" altLang="en-US"/>
          </a:p>
        </p:txBody>
      </p:sp>
      <p:sp>
        <p:nvSpPr>
          <p:cNvPr id="7" name="TextBox 6"/>
          <p:cNvSpPr txBox="1"/>
          <p:nvPr userDrawn="1"/>
        </p:nvSpPr>
        <p:spPr>
          <a:xfrm>
            <a:off x="7668344" y="260648"/>
            <a:ext cx="1180131" cy="369332"/>
          </a:xfrm>
          <a:prstGeom prst="rect">
            <a:avLst/>
          </a:prstGeom>
          <a:noFill/>
        </p:spPr>
        <p:txBody>
          <a:bodyPr wrap="none" rtlCol="0">
            <a:spAutoFit/>
          </a:bodyPr>
          <a:lstStyle/>
          <a:p>
            <a:r>
              <a:rPr kumimoji="1" lang="en-US" altLang="ja-JP" dirty="0" smtClean="0"/>
              <a:t>S2-171932</a:t>
            </a:r>
            <a:endParaRPr kumimoji="1" lang="ja-JP" altLang="en-US" dirty="0"/>
          </a:p>
        </p:txBody>
      </p:sp>
    </p:spTree>
    <p:extLst>
      <p:ext uri="{BB962C8B-B14F-4D97-AF65-F5344CB8AC3E}">
        <p14:creationId xmlns:p14="http://schemas.microsoft.com/office/powerpoint/2010/main" val="41685048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lang="en-US" altLang="ja-JP" b="1" dirty="0" smtClean="0"/>
              <a:t>Position of Network </a:t>
            </a:r>
            <a:r>
              <a:rPr lang="en-US" altLang="ja-JP" b="1" dirty="0"/>
              <a:t>Slice Selection Function (NSSF</a:t>
            </a:r>
            <a:r>
              <a:rPr lang="en-US" altLang="ja-JP" b="1" dirty="0" smtClean="0"/>
              <a:t>) in overall architecture</a:t>
            </a:r>
            <a:endParaRPr kumimoji="1" lang="ja-JP" altLang="en-US" b="1" dirty="0"/>
          </a:p>
        </p:txBody>
      </p:sp>
      <p:sp>
        <p:nvSpPr>
          <p:cNvPr id="3" name="サブタイトル 2"/>
          <p:cNvSpPr>
            <a:spLocks noGrp="1"/>
          </p:cNvSpPr>
          <p:nvPr>
            <p:ph type="subTitle" idx="1"/>
          </p:nvPr>
        </p:nvSpPr>
        <p:spPr>
          <a:xfrm>
            <a:off x="1371600" y="4437112"/>
            <a:ext cx="6400800" cy="1201688"/>
          </a:xfrm>
        </p:spPr>
        <p:txBody>
          <a:bodyPr/>
          <a:lstStyle/>
          <a:p>
            <a:r>
              <a:rPr lang="en-US" altLang="ja-JP" dirty="0"/>
              <a:t>NTT </a:t>
            </a:r>
            <a:r>
              <a:rPr lang="en-US" altLang="ja-JP" dirty="0" smtClean="0"/>
              <a:t>DOCOMO, </a:t>
            </a:r>
            <a:r>
              <a:rPr lang="en-GB" dirty="0"/>
              <a:t>Ericsson, LG Electronics</a:t>
            </a:r>
            <a:r>
              <a:rPr lang="en-US" altLang="ja-JP" dirty="0" smtClean="0"/>
              <a:t>, Intel, ITRI, NEC, Sprint</a:t>
            </a:r>
            <a:endParaRPr kumimoji="1" lang="ja-JP" altLang="en-US" dirty="0"/>
          </a:p>
        </p:txBody>
      </p:sp>
      <p:sp>
        <p:nvSpPr>
          <p:cNvPr id="4" name="スライド番号プレースホルダー 3"/>
          <p:cNvSpPr>
            <a:spLocks noGrp="1"/>
          </p:cNvSpPr>
          <p:nvPr>
            <p:ph type="sldNum" sz="quarter" idx="12"/>
          </p:nvPr>
        </p:nvSpPr>
        <p:spPr/>
        <p:txBody>
          <a:bodyPr/>
          <a:lstStyle/>
          <a:p>
            <a:fld id="{6A224F6C-A76C-451C-8EF3-B0FF562FA237}" type="slidenum">
              <a:rPr kumimoji="1" lang="ja-JP" altLang="en-US" smtClean="0"/>
              <a:t>1</a:t>
            </a:fld>
            <a:endParaRPr kumimoji="1" lang="ja-JP" altLang="en-US"/>
          </a:p>
        </p:txBody>
      </p:sp>
      <p:sp>
        <p:nvSpPr>
          <p:cNvPr id="5" name="TextBox 4"/>
          <p:cNvSpPr txBox="1"/>
          <p:nvPr/>
        </p:nvSpPr>
        <p:spPr>
          <a:xfrm>
            <a:off x="179512" y="190381"/>
            <a:ext cx="2826415" cy="646331"/>
          </a:xfrm>
          <a:prstGeom prst="rect">
            <a:avLst/>
          </a:prstGeom>
          <a:noFill/>
        </p:spPr>
        <p:txBody>
          <a:bodyPr wrap="none" rtlCol="0">
            <a:spAutoFit/>
          </a:bodyPr>
          <a:lstStyle/>
          <a:p>
            <a:r>
              <a:rPr lang="en-US" dirty="0"/>
              <a:t>SA WG2 Meeting #</a:t>
            </a:r>
            <a:r>
              <a:rPr lang="en-US" dirty="0" smtClean="0"/>
              <a:t>120</a:t>
            </a:r>
          </a:p>
          <a:p>
            <a:r>
              <a:rPr lang="en-US" dirty="0"/>
              <a:t>27 - 31 Mar </a:t>
            </a:r>
            <a:r>
              <a:rPr lang="en-US" dirty="0" smtClean="0"/>
              <a:t>2017, Busan, KR</a:t>
            </a:r>
            <a:endParaRPr lang="en-US" dirty="0"/>
          </a:p>
        </p:txBody>
      </p:sp>
    </p:spTree>
    <p:extLst>
      <p:ext uri="{BB962C8B-B14F-4D97-AF65-F5344CB8AC3E}">
        <p14:creationId xmlns:p14="http://schemas.microsoft.com/office/powerpoint/2010/main" val="4002765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0"/>
            <a:ext cx="8229600" cy="4857403"/>
          </a:xfrm>
        </p:spPr>
        <p:txBody>
          <a:bodyPr>
            <a:normAutofit/>
          </a:bodyPr>
          <a:lstStyle/>
          <a:p>
            <a:r>
              <a:rPr lang="en-US" sz="1800" dirty="0"/>
              <a:t>We have proper definition for the Network Slice Selection Function (NSSF</a:t>
            </a:r>
            <a:r>
              <a:rPr lang="en-US" sz="1800" dirty="0" smtClean="0"/>
              <a:t>)?</a:t>
            </a:r>
            <a:endParaRPr lang="en-US" sz="1800" dirty="0"/>
          </a:p>
          <a:p>
            <a:pPr lvl="1"/>
            <a:r>
              <a:rPr lang="en-US" sz="1400" dirty="0" smtClean="0"/>
              <a:t>No. </a:t>
            </a:r>
          </a:p>
          <a:p>
            <a:pPr lvl="2"/>
            <a:r>
              <a:rPr lang="en-US" sz="1050" dirty="0" smtClean="0"/>
              <a:t>Before </a:t>
            </a:r>
            <a:r>
              <a:rPr lang="en-US" sz="1050" dirty="0"/>
              <a:t>defining </a:t>
            </a:r>
            <a:r>
              <a:rPr lang="en-US" sz="1050" dirty="0" smtClean="0"/>
              <a:t>the NSSF definition, first </a:t>
            </a:r>
            <a:r>
              <a:rPr lang="en-US" sz="1050" dirty="0"/>
              <a:t>we </a:t>
            </a:r>
            <a:r>
              <a:rPr lang="en-US" sz="1050" dirty="0" smtClean="0"/>
              <a:t>should </a:t>
            </a:r>
            <a:r>
              <a:rPr lang="en-US" sz="1050" dirty="0"/>
              <a:t>understand the </a:t>
            </a:r>
            <a:r>
              <a:rPr lang="en-US" sz="1050" dirty="0" smtClean="0"/>
              <a:t>network slicing definition</a:t>
            </a:r>
          </a:p>
          <a:p>
            <a:r>
              <a:rPr lang="en-US" sz="1800" dirty="0" smtClean="0"/>
              <a:t>Definition from TR 23.799:</a:t>
            </a:r>
            <a:endParaRPr lang="en-US" sz="1800" dirty="0"/>
          </a:p>
          <a:p>
            <a:endParaRPr lang="en-US" sz="1800" dirty="0" smtClean="0"/>
          </a:p>
          <a:p>
            <a:endParaRPr lang="en-US" sz="1800" dirty="0"/>
          </a:p>
          <a:p>
            <a:endParaRPr lang="en-US" sz="1800" dirty="0" smtClean="0"/>
          </a:p>
          <a:p>
            <a:endParaRPr lang="en-US" sz="1800" dirty="0"/>
          </a:p>
          <a:p>
            <a:r>
              <a:rPr lang="en-US" sz="1800" dirty="0" smtClean="0"/>
              <a:t>At present, we have inter-linked definitions between NS </a:t>
            </a:r>
            <a:r>
              <a:rPr lang="en-US" sz="1800" dirty="0" smtClean="0">
                <a:sym typeface="Wingdings" panose="05000000000000000000" pitchFamily="2" charset="2"/>
              </a:rPr>
              <a:t></a:t>
            </a:r>
            <a:r>
              <a:rPr lang="en-US" sz="1800" dirty="0" smtClean="0"/>
              <a:t>NSI </a:t>
            </a:r>
            <a:r>
              <a:rPr lang="en-US" sz="1800" dirty="0" smtClean="0">
                <a:sym typeface="Wingdings" panose="05000000000000000000" pitchFamily="2" charset="2"/>
              </a:rPr>
              <a:t></a:t>
            </a:r>
            <a:r>
              <a:rPr lang="en-US" sz="1800" dirty="0" smtClean="0"/>
              <a:t> NST.</a:t>
            </a:r>
            <a:endParaRPr lang="en-US" sz="1400" dirty="0" smtClean="0"/>
          </a:p>
          <a:p>
            <a:r>
              <a:rPr lang="en-US" sz="1800" dirty="0" smtClean="0"/>
              <a:t>In the end, network slice is nothing but a set of network functions formed as a slice (group) and which provides specific business/telecom services</a:t>
            </a:r>
          </a:p>
          <a:p>
            <a:pPr lvl="1"/>
            <a:r>
              <a:rPr lang="en-US" sz="1800" dirty="0" smtClean="0"/>
              <a:t>By this, selecting a slice is nothing but a selecting set of network functions</a:t>
            </a:r>
          </a:p>
          <a:p>
            <a:r>
              <a:rPr lang="en-US" sz="2400" dirty="0" smtClean="0"/>
              <a:t>NSSF selects the set of network functions of a slice based on NSSAI, which is provided by UE or network. </a:t>
            </a:r>
          </a:p>
          <a:p>
            <a:endParaRPr lang="en-US" sz="3600" dirty="0"/>
          </a:p>
        </p:txBody>
      </p:sp>
      <p:sp>
        <p:nvSpPr>
          <p:cNvPr id="4" name="Slide Number Placeholder 3"/>
          <p:cNvSpPr>
            <a:spLocks noGrp="1"/>
          </p:cNvSpPr>
          <p:nvPr>
            <p:ph type="sldNum" sz="quarter" idx="12"/>
          </p:nvPr>
        </p:nvSpPr>
        <p:spPr/>
        <p:txBody>
          <a:bodyPr/>
          <a:lstStyle/>
          <a:p>
            <a:fld id="{6A224F6C-A76C-451C-8EF3-B0FF562FA237}" type="slidenum">
              <a:rPr kumimoji="1" lang="ja-JP" altLang="en-US" smtClean="0"/>
              <a:t>2</a:t>
            </a:fld>
            <a:endParaRPr kumimoji="1" lang="ja-JP" altLang="en-US"/>
          </a:p>
        </p:txBody>
      </p:sp>
      <p:sp>
        <p:nvSpPr>
          <p:cNvPr id="6" name="タイトル 29"/>
          <p:cNvSpPr>
            <a:spLocks noGrp="1"/>
          </p:cNvSpPr>
          <p:nvPr>
            <p:ph type="title"/>
          </p:nvPr>
        </p:nvSpPr>
        <p:spPr>
          <a:xfrm>
            <a:off x="251520" y="260648"/>
            <a:ext cx="8229600" cy="696789"/>
          </a:xfrm>
        </p:spPr>
        <p:txBody>
          <a:bodyPr>
            <a:normAutofit/>
          </a:bodyPr>
          <a:lstStyle/>
          <a:p>
            <a:pPr algn="l"/>
            <a:r>
              <a:rPr lang="en-US" altLang="ja-JP" sz="2800" b="1" dirty="0" smtClean="0"/>
              <a:t>NSSF definition</a:t>
            </a:r>
            <a:endParaRPr kumimoji="1" lang="ja-JP" altLang="en-US" sz="2800" b="1" dirty="0"/>
          </a:p>
        </p:txBody>
      </p:sp>
      <p:graphicFrame>
        <p:nvGraphicFramePr>
          <p:cNvPr id="7" name="표 4"/>
          <p:cNvGraphicFramePr>
            <a:graphicFrameLocks noGrp="1"/>
          </p:cNvGraphicFramePr>
          <p:nvPr>
            <p:extLst>
              <p:ext uri="{D42A27DB-BD31-4B8C-83A1-F6EECF244321}">
                <p14:modId xmlns:p14="http://schemas.microsoft.com/office/powerpoint/2010/main" val="142504945"/>
              </p:ext>
            </p:extLst>
          </p:nvPr>
        </p:nvGraphicFramePr>
        <p:xfrm>
          <a:off x="755576" y="2492896"/>
          <a:ext cx="7848600" cy="1080120"/>
        </p:xfrm>
        <a:graphic>
          <a:graphicData uri="http://schemas.openxmlformats.org/drawingml/2006/table">
            <a:tbl>
              <a:tblPr firstRow="1" bandRow="1">
                <a:tableStyleId>{5940675A-B579-460E-94D1-54222C63F5DA}</a:tableStyleId>
              </a:tblPr>
              <a:tblGrid>
                <a:gridCol w="7848600"/>
              </a:tblGrid>
              <a:tr h="1080120">
                <a:tc>
                  <a:txBody>
                    <a:bodyPr/>
                    <a:lstStyle/>
                    <a:p>
                      <a:pPr marL="180340" indent="0" algn="l" hangingPunct="0">
                        <a:spcAft>
                          <a:spcPts val="900"/>
                        </a:spcAft>
                        <a:buNone/>
                      </a:pPr>
                      <a:r>
                        <a:rPr lang="en-US" altLang="ko-KR" sz="1100" b="1" dirty="0" smtClean="0">
                          <a:solidFill>
                            <a:srgbClr val="000000"/>
                          </a:solidFill>
                          <a:effectLst/>
                          <a:latin typeface="Times New Roman"/>
                          <a:ea typeface="Times New Roman"/>
                        </a:rPr>
                        <a:t>Network Slice (NS): </a:t>
                      </a:r>
                      <a:r>
                        <a:rPr lang="en-US" altLang="ko-KR" sz="1100" dirty="0" smtClean="0">
                          <a:solidFill>
                            <a:srgbClr val="000000"/>
                          </a:solidFill>
                          <a:effectLst/>
                          <a:latin typeface="Times New Roman"/>
                          <a:ea typeface="Times New Roman"/>
                        </a:rPr>
                        <a:t>is a concept describing a system </a:t>
                      </a:r>
                      <a:r>
                        <a:rPr lang="en-US" altLang="ko-KR" sz="1100" dirty="0" err="1" smtClean="0">
                          <a:solidFill>
                            <a:srgbClr val="000000"/>
                          </a:solidFill>
                          <a:effectLst/>
                          <a:latin typeface="Times New Roman"/>
                          <a:ea typeface="Times New Roman"/>
                        </a:rPr>
                        <a:t>behaviour</a:t>
                      </a:r>
                      <a:r>
                        <a:rPr lang="en-US" altLang="ko-KR" sz="1100" dirty="0" smtClean="0">
                          <a:solidFill>
                            <a:srgbClr val="000000"/>
                          </a:solidFill>
                          <a:effectLst/>
                          <a:latin typeface="Times New Roman"/>
                          <a:ea typeface="Times New Roman"/>
                        </a:rPr>
                        <a:t> which is implemented via Network Slice Instance(s).</a:t>
                      </a:r>
                    </a:p>
                    <a:p>
                      <a:pPr marL="180340" indent="0" algn="l" hangingPunct="0">
                        <a:spcAft>
                          <a:spcPts val="900"/>
                        </a:spcAft>
                        <a:buNone/>
                      </a:pPr>
                      <a:r>
                        <a:rPr lang="en-US" altLang="ko-KR" sz="1100" b="1" dirty="0" smtClean="0">
                          <a:solidFill>
                            <a:srgbClr val="000000"/>
                          </a:solidFill>
                          <a:effectLst/>
                          <a:latin typeface="Times New Roman"/>
                          <a:ea typeface="Times New Roman"/>
                        </a:rPr>
                        <a:t>Network Slice Instance (NSI):</a:t>
                      </a:r>
                      <a:r>
                        <a:rPr lang="en-US" altLang="ko-KR" sz="1100" dirty="0" smtClean="0">
                          <a:solidFill>
                            <a:srgbClr val="000000"/>
                          </a:solidFill>
                          <a:effectLst/>
                          <a:latin typeface="Times New Roman"/>
                          <a:ea typeface="Times New Roman"/>
                        </a:rPr>
                        <a:t> is an instance created from a Network Slice Template (NST).</a:t>
                      </a:r>
                    </a:p>
                    <a:p>
                      <a:pPr marL="180340" indent="0" algn="l" hangingPunct="0">
                        <a:spcAft>
                          <a:spcPts val="900"/>
                        </a:spcAft>
                        <a:buNone/>
                      </a:pPr>
                      <a:r>
                        <a:rPr lang="en-US" altLang="ko-KR" sz="1100" b="1" dirty="0" smtClean="0">
                          <a:solidFill>
                            <a:srgbClr val="000000"/>
                          </a:solidFill>
                          <a:effectLst/>
                          <a:latin typeface="Times New Roman"/>
                          <a:ea typeface="Times New Roman"/>
                        </a:rPr>
                        <a:t>Network Slice Template (NST):</a:t>
                      </a:r>
                      <a:r>
                        <a:rPr lang="en-US" altLang="ko-KR" sz="1100" dirty="0" smtClean="0">
                          <a:solidFill>
                            <a:srgbClr val="000000"/>
                          </a:solidFill>
                          <a:effectLst/>
                          <a:latin typeface="Times New Roman"/>
                          <a:ea typeface="Times New Roman"/>
                        </a:rPr>
                        <a:t> is a logical representation of the Network Function(s) and corresponding resource requirements necessary to provide the required telecommunication services and network capabilities.</a:t>
                      </a:r>
                      <a:endParaRPr lang="en-GB" altLang="ko-KR" sz="1100" dirty="0" smtClean="0">
                        <a:solidFill>
                          <a:srgbClr val="000000"/>
                        </a:solidFill>
                        <a:effectLst/>
                        <a:latin typeface="Times New Roman"/>
                        <a:ea typeface="Times New Roman"/>
                      </a:endParaRPr>
                    </a:p>
                  </a:txBody>
                  <a:tcPr/>
                </a:tc>
              </a:tr>
            </a:tbl>
          </a:graphicData>
        </a:graphic>
      </p:graphicFrame>
    </p:spTree>
    <p:extLst>
      <p:ext uri="{BB962C8B-B14F-4D97-AF65-F5344CB8AC3E}">
        <p14:creationId xmlns:p14="http://schemas.microsoft.com/office/powerpoint/2010/main" val="4230410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A224F6C-A76C-451C-8EF3-B0FF562FA237}" type="slidenum">
              <a:rPr kumimoji="1" lang="ja-JP" altLang="en-US" smtClean="0"/>
              <a:t>3</a:t>
            </a:fld>
            <a:endParaRPr kumimoji="1" lang="ja-JP" altLang="en-US" dirty="0"/>
          </a:p>
        </p:txBody>
      </p:sp>
      <p:sp>
        <p:nvSpPr>
          <p:cNvPr id="5" name="タイトル 29"/>
          <p:cNvSpPr>
            <a:spLocks noGrp="1"/>
          </p:cNvSpPr>
          <p:nvPr>
            <p:ph type="title"/>
          </p:nvPr>
        </p:nvSpPr>
        <p:spPr>
          <a:xfrm>
            <a:off x="251520" y="260648"/>
            <a:ext cx="8229600" cy="696789"/>
          </a:xfrm>
        </p:spPr>
        <p:txBody>
          <a:bodyPr>
            <a:normAutofit/>
          </a:bodyPr>
          <a:lstStyle/>
          <a:p>
            <a:pPr algn="l"/>
            <a:r>
              <a:rPr lang="en-US" altLang="ja-JP" sz="2800" b="1" dirty="0" smtClean="0"/>
              <a:t>Slice selection by NSSF</a:t>
            </a:r>
            <a:endParaRPr kumimoji="1" lang="ja-JP" altLang="en-US" sz="2800" b="1" dirty="0"/>
          </a:p>
        </p:txBody>
      </p:sp>
      <p:sp>
        <p:nvSpPr>
          <p:cNvPr id="6" name="Content Placeholder 2"/>
          <p:cNvSpPr>
            <a:spLocks noGrp="1"/>
          </p:cNvSpPr>
          <p:nvPr>
            <p:ph idx="1"/>
          </p:nvPr>
        </p:nvSpPr>
        <p:spPr>
          <a:xfrm>
            <a:off x="457199" y="1268760"/>
            <a:ext cx="5466578" cy="4608511"/>
          </a:xfrm>
        </p:spPr>
        <p:txBody>
          <a:bodyPr>
            <a:normAutofit/>
          </a:bodyPr>
          <a:lstStyle/>
          <a:p>
            <a:r>
              <a:rPr lang="en-US" sz="1800" dirty="0" smtClean="0"/>
              <a:t>If a UE </a:t>
            </a:r>
            <a:r>
              <a:rPr lang="en-US" sz="1800" dirty="0"/>
              <a:t>provides no NSSAI in RRC and NAS, and the RAN sends NAS </a:t>
            </a:r>
            <a:r>
              <a:rPr lang="en-US" sz="1800" dirty="0" smtClean="0"/>
              <a:t>signaling </a:t>
            </a:r>
            <a:r>
              <a:rPr lang="en-US" sz="1800" dirty="0"/>
              <a:t>to a default </a:t>
            </a:r>
            <a:r>
              <a:rPr lang="en-US" sz="1800" dirty="0" smtClean="0"/>
              <a:t>CCNF (TR conclusion)</a:t>
            </a:r>
          </a:p>
          <a:p>
            <a:pPr marL="0" indent="0">
              <a:buNone/>
            </a:pPr>
            <a:endParaRPr lang="en-US" sz="1800" dirty="0" smtClean="0"/>
          </a:p>
          <a:p>
            <a:pPr>
              <a:buFont typeface="+mj-lt"/>
              <a:buAutoNum type="arabicPeriod"/>
            </a:pPr>
            <a:r>
              <a:rPr lang="en-US" sz="1800" dirty="0" smtClean="0"/>
              <a:t>Default CCNF selects the dedicated/slice </a:t>
            </a:r>
            <a:r>
              <a:rPr lang="en-US" sz="1800" dirty="0"/>
              <a:t>specific </a:t>
            </a:r>
            <a:r>
              <a:rPr lang="en-US" sz="1800" dirty="0" smtClean="0"/>
              <a:t>CCNF#1 and re-route* the request to  CCNF#1</a:t>
            </a:r>
          </a:p>
          <a:p>
            <a:pPr lvl="1"/>
            <a:r>
              <a:rPr lang="en-US" sz="1800" dirty="0" smtClean="0"/>
              <a:t>NSSF in default CCNF selects the CCNF#1</a:t>
            </a:r>
          </a:p>
          <a:p>
            <a:pPr>
              <a:buFont typeface="+mj-lt"/>
              <a:buAutoNum type="arabicPeriod"/>
            </a:pPr>
            <a:endParaRPr lang="en-US" sz="1800" dirty="0" smtClean="0"/>
          </a:p>
          <a:p>
            <a:pPr>
              <a:buFont typeface="+mj-lt"/>
              <a:buAutoNum type="arabicPeriod"/>
            </a:pPr>
            <a:r>
              <a:rPr lang="en-US" sz="1800" dirty="0" smtClean="0"/>
              <a:t>After</a:t>
            </a:r>
            <a:r>
              <a:rPr lang="en-US" sz="1800" dirty="0"/>
              <a:t>, NSSF in CCNF#1 selects the slice specific SMF based on S-NSSAI</a:t>
            </a:r>
          </a:p>
          <a:p>
            <a:endParaRPr lang="en-US" sz="1800" dirty="0"/>
          </a:p>
          <a:p>
            <a:pPr lvl="1"/>
            <a:endParaRPr lang="en-US" sz="1400" dirty="0"/>
          </a:p>
          <a:p>
            <a:pPr marL="0" indent="0" algn="ctr">
              <a:buNone/>
            </a:pPr>
            <a:r>
              <a:rPr lang="en-US" sz="2000" b="1" dirty="0" smtClean="0"/>
              <a:t>NSSF selects the both CCNF (AMF) and SMF functions as a set of network functions</a:t>
            </a:r>
            <a:endParaRPr lang="en-US" sz="2000" b="1" dirty="0"/>
          </a:p>
          <a:p>
            <a:endParaRPr lang="en-US" sz="1800" dirty="0" smtClean="0"/>
          </a:p>
          <a:p>
            <a:pPr lvl="1"/>
            <a:endParaRPr lang="en-US" sz="1400" dirty="0" smtClean="0"/>
          </a:p>
          <a:p>
            <a:endParaRPr lang="en-US" sz="1800" dirty="0"/>
          </a:p>
        </p:txBody>
      </p:sp>
      <p:sp>
        <p:nvSpPr>
          <p:cNvPr id="31" name="Rectangle 30"/>
          <p:cNvSpPr/>
          <p:nvPr/>
        </p:nvSpPr>
        <p:spPr>
          <a:xfrm>
            <a:off x="7326474" y="2733857"/>
            <a:ext cx="1152128" cy="36004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CCNF#1</a:t>
            </a:r>
          </a:p>
          <a:p>
            <a:pPr algn="ctr"/>
            <a:r>
              <a:rPr lang="en-US" sz="1400" dirty="0" smtClean="0"/>
              <a:t>(AMF, NSSF)</a:t>
            </a:r>
            <a:endParaRPr lang="en-US" sz="1400" dirty="0"/>
          </a:p>
        </p:txBody>
      </p:sp>
      <p:sp>
        <p:nvSpPr>
          <p:cNvPr id="32" name="Rectangle 31"/>
          <p:cNvSpPr/>
          <p:nvPr/>
        </p:nvSpPr>
        <p:spPr>
          <a:xfrm>
            <a:off x="6836628" y="3558652"/>
            <a:ext cx="720080" cy="360040"/>
          </a:xfrm>
          <a:prstGeom prst="rect">
            <a:avLst/>
          </a:prstGeom>
          <a:solidFill>
            <a:schemeClr val="bg2">
              <a:lumMod val="9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SMF1</a:t>
            </a:r>
            <a:endParaRPr lang="en-US" sz="1400" dirty="0"/>
          </a:p>
        </p:txBody>
      </p:sp>
      <p:sp>
        <p:nvSpPr>
          <p:cNvPr id="33" name="Rectangle 32"/>
          <p:cNvSpPr/>
          <p:nvPr/>
        </p:nvSpPr>
        <p:spPr>
          <a:xfrm>
            <a:off x="7932772" y="3558652"/>
            <a:ext cx="720080" cy="360040"/>
          </a:xfrm>
          <a:prstGeom prst="rect">
            <a:avLst/>
          </a:prstGeom>
          <a:solidFill>
            <a:schemeClr val="bg2">
              <a:lumMod val="9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SMF2</a:t>
            </a:r>
            <a:endParaRPr lang="en-US" sz="1400" dirty="0"/>
          </a:p>
        </p:txBody>
      </p:sp>
      <p:sp>
        <p:nvSpPr>
          <p:cNvPr id="34" name="Rectangle 33"/>
          <p:cNvSpPr/>
          <p:nvPr/>
        </p:nvSpPr>
        <p:spPr>
          <a:xfrm>
            <a:off x="6836628" y="4249635"/>
            <a:ext cx="720080" cy="360040"/>
          </a:xfrm>
          <a:prstGeom prst="rect">
            <a:avLst/>
          </a:prstGeom>
          <a:solidFill>
            <a:schemeClr val="bg2">
              <a:lumMod val="9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UPF1</a:t>
            </a:r>
            <a:endParaRPr lang="en-US" sz="1400" dirty="0"/>
          </a:p>
        </p:txBody>
      </p:sp>
      <p:sp>
        <p:nvSpPr>
          <p:cNvPr id="35" name="Rectangle 34"/>
          <p:cNvSpPr/>
          <p:nvPr/>
        </p:nvSpPr>
        <p:spPr>
          <a:xfrm>
            <a:off x="7932772" y="4249635"/>
            <a:ext cx="720080" cy="360040"/>
          </a:xfrm>
          <a:prstGeom prst="rect">
            <a:avLst/>
          </a:prstGeom>
          <a:solidFill>
            <a:schemeClr val="bg2">
              <a:lumMod val="9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UPF2</a:t>
            </a:r>
            <a:endParaRPr lang="en-US" sz="1400" dirty="0"/>
          </a:p>
        </p:txBody>
      </p:sp>
      <p:cxnSp>
        <p:nvCxnSpPr>
          <p:cNvPr id="36" name="Straight Connector 35"/>
          <p:cNvCxnSpPr>
            <a:stCxn id="34" idx="0"/>
            <a:endCxn id="32" idx="2"/>
          </p:cNvCxnSpPr>
          <p:nvPr/>
        </p:nvCxnSpPr>
        <p:spPr>
          <a:xfrm flipV="1">
            <a:off x="7196668" y="3918692"/>
            <a:ext cx="0" cy="33094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32" idx="0"/>
            <a:endCxn id="31" idx="2"/>
          </p:cNvCxnSpPr>
          <p:nvPr/>
        </p:nvCxnSpPr>
        <p:spPr>
          <a:xfrm flipV="1">
            <a:off x="7196668" y="3093897"/>
            <a:ext cx="705870" cy="46475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33" idx="0"/>
            <a:endCxn id="31" idx="2"/>
          </p:cNvCxnSpPr>
          <p:nvPr/>
        </p:nvCxnSpPr>
        <p:spPr>
          <a:xfrm flipH="1" flipV="1">
            <a:off x="7902538" y="3093897"/>
            <a:ext cx="390274" cy="46475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5" idx="0"/>
            <a:endCxn id="33" idx="2"/>
          </p:cNvCxnSpPr>
          <p:nvPr/>
        </p:nvCxnSpPr>
        <p:spPr>
          <a:xfrm flipV="1">
            <a:off x="8292812" y="3918692"/>
            <a:ext cx="0" cy="33094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7334094" y="1772816"/>
            <a:ext cx="1152128" cy="36004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Default CCNF</a:t>
            </a:r>
          </a:p>
          <a:p>
            <a:pPr algn="ctr"/>
            <a:r>
              <a:rPr lang="en-US" sz="1400" dirty="0" smtClean="0"/>
              <a:t>(AMF, NSSF)</a:t>
            </a:r>
            <a:endParaRPr lang="en-US" sz="1400" dirty="0"/>
          </a:p>
        </p:txBody>
      </p:sp>
      <p:sp>
        <p:nvSpPr>
          <p:cNvPr id="49" name="TextBox 48"/>
          <p:cNvSpPr txBox="1"/>
          <p:nvPr/>
        </p:nvSpPr>
        <p:spPr>
          <a:xfrm>
            <a:off x="6777641" y="4758525"/>
            <a:ext cx="2142125" cy="369332"/>
          </a:xfrm>
          <a:prstGeom prst="rect">
            <a:avLst/>
          </a:prstGeom>
          <a:noFill/>
        </p:spPr>
        <p:txBody>
          <a:bodyPr wrap="none" rtlCol="0">
            <a:spAutoFit/>
          </a:bodyPr>
          <a:lstStyle/>
          <a:p>
            <a:r>
              <a:rPr lang="en-US" dirty="0" smtClean="0"/>
              <a:t>Group B architecture</a:t>
            </a:r>
            <a:endParaRPr lang="en-US" dirty="0"/>
          </a:p>
        </p:txBody>
      </p:sp>
      <p:sp>
        <p:nvSpPr>
          <p:cNvPr id="50" name="Rectangle 49"/>
          <p:cNvSpPr/>
          <p:nvPr/>
        </p:nvSpPr>
        <p:spPr>
          <a:xfrm>
            <a:off x="6012159" y="2547137"/>
            <a:ext cx="673347" cy="360040"/>
          </a:xfrm>
          <a:prstGeom prst="rect">
            <a:avLst/>
          </a:prstGeom>
          <a:solidFill>
            <a:schemeClr val="accent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b="1" dirty="0" smtClean="0"/>
              <a:t>RAN</a:t>
            </a:r>
            <a:endParaRPr lang="en-US" sz="1400" b="1" dirty="0"/>
          </a:p>
        </p:txBody>
      </p:sp>
      <p:cxnSp>
        <p:nvCxnSpPr>
          <p:cNvPr id="52" name="Straight Connector 51"/>
          <p:cNvCxnSpPr>
            <a:stCxn id="50" idx="3"/>
            <a:endCxn id="43" idx="1"/>
          </p:cNvCxnSpPr>
          <p:nvPr/>
        </p:nvCxnSpPr>
        <p:spPr>
          <a:xfrm flipV="1">
            <a:off x="6685506" y="1952836"/>
            <a:ext cx="648588" cy="774321"/>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50" idx="3"/>
            <a:endCxn id="31" idx="1"/>
          </p:cNvCxnSpPr>
          <p:nvPr/>
        </p:nvCxnSpPr>
        <p:spPr>
          <a:xfrm>
            <a:off x="6685506" y="2727157"/>
            <a:ext cx="640968" cy="186720"/>
          </a:xfrm>
          <a:prstGeom prst="line">
            <a:avLst/>
          </a:prstGeom>
        </p:spPr>
        <p:style>
          <a:lnRef idx="1">
            <a:schemeClr val="accent1"/>
          </a:lnRef>
          <a:fillRef idx="0">
            <a:schemeClr val="accent1"/>
          </a:fillRef>
          <a:effectRef idx="0">
            <a:schemeClr val="accent1"/>
          </a:effectRef>
          <a:fontRef idx="minor">
            <a:schemeClr val="tx1"/>
          </a:fontRef>
        </p:style>
      </p:cxnSp>
      <p:sp>
        <p:nvSpPr>
          <p:cNvPr id="64" name="Freeform 63"/>
          <p:cNvSpPr/>
          <p:nvPr/>
        </p:nvSpPr>
        <p:spPr>
          <a:xfrm>
            <a:off x="6659880" y="1887689"/>
            <a:ext cx="707274" cy="929133"/>
          </a:xfrm>
          <a:custGeom>
            <a:avLst/>
            <a:gdLst>
              <a:gd name="connsiteX0" fmla="*/ 0 w 707274"/>
              <a:gd name="connsiteY0" fmla="*/ 685293 h 929133"/>
              <a:gd name="connsiteX1" fmla="*/ 617220 w 707274"/>
              <a:gd name="connsiteY1" fmla="*/ 14733 h 929133"/>
              <a:gd name="connsiteX2" fmla="*/ 655320 w 707274"/>
              <a:gd name="connsiteY2" fmla="*/ 266193 h 929133"/>
              <a:gd name="connsiteX3" fmla="*/ 152400 w 707274"/>
              <a:gd name="connsiteY3" fmla="*/ 776733 h 929133"/>
              <a:gd name="connsiteX4" fmla="*/ 662940 w 707274"/>
              <a:gd name="connsiteY4" fmla="*/ 929133 h 929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274" h="929133">
                <a:moveTo>
                  <a:pt x="0" y="685293"/>
                </a:moveTo>
                <a:cubicBezTo>
                  <a:pt x="254000" y="384938"/>
                  <a:pt x="508000" y="84583"/>
                  <a:pt x="617220" y="14733"/>
                </a:cubicBezTo>
                <a:cubicBezTo>
                  <a:pt x="726440" y="-55117"/>
                  <a:pt x="732790" y="139193"/>
                  <a:pt x="655320" y="266193"/>
                </a:cubicBezTo>
                <a:cubicBezTo>
                  <a:pt x="577850" y="393193"/>
                  <a:pt x="151130" y="666243"/>
                  <a:pt x="152400" y="776733"/>
                </a:cubicBezTo>
                <a:cubicBezTo>
                  <a:pt x="153670" y="887223"/>
                  <a:pt x="408305" y="908178"/>
                  <a:pt x="662940" y="929133"/>
                </a:cubicBezTo>
              </a:path>
            </a:pathLst>
          </a:custGeom>
          <a:noFill/>
          <a:ln>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p:cNvSpPr txBox="1"/>
          <p:nvPr/>
        </p:nvSpPr>
        <p:spPr>
          <a:xfrm>
            <a:off x="146633" y="6406252"/>
            <a:ext cx="6631944" cy="253916"/>
          </a:xfrm>
          <a:prstGeom prst="rect">
            <a:avLst/>
          </a:prstGeom>
          <a:noFill/>
        </p:spPr>
        <p:txBody>
          <a:bodyPr wrap="none" rtlCol="0">
            <a:spAutoFit/>
          </a:bodyPr>
          <a:lstStyle/>
          <a:p>
            <a:r>
              <a:rPr lang="en-US" sz="1050" dirty="0" smtClean="0"/>
              <a:t>*Note: Re-route can be via RAN or direct communication between CCNFs. In above figure, we showed via RAN option.</a:t>
            </a:r>
          </a:p>
        </p:txBody>
      </p:sp>
      <p:cxnSp>
        <p:nvCxnSpPr>
          <p:cNvPr id="74" name="Straight Arrow Connector 73"/>
          <p:cNvCxnSpPr/>
          <p:nvPr/>
        </p:nvCxnSpPr>
        <p:spPr>
          <a:xfrm flipH="1">
            <a:off x="7092280" y="3140968"/>
            <a:ext cx="464428" cy="288032"/>
          </a:xfrm>
          <a:prstGeom prst="straightConnector1">
            <a:avLst/>
          </a:prstGeom>
          <a:noFill/>
          <a:ln>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grpSp>
        <p:nvGrpSpPr>
          <p:cNvPr id="81" name="Group 80"/>
          <p:cNvGrpSpPr/>
          <p:nvPr/>
        </p:nvGrpSpPr>
        <p:grpSpPr>
          <a:xfrm>
            <a:off x="6955106" y="3136308"/>
            <a:ext cx="256802" cy="261610"/>
            <a:chOff x="6619853" y="950887"/>
            <a:chExt cx="256802" cy="261610"/>
          </a:xfrm>
        </p:grpSpPr>
        <p:sp>
          <p:nvSpPr>
            <p:cNvPr id="75" name="Oval 74"/>
            <p:cNvSpPr/>
            <p:nvPr/>
          </p:nvSpPr>
          <p:spPr>
            <a:xfrm>
              <a:off x="6659880" y="957437"/>
              <a:ext cx="176748" cy="23931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p:cNvSpPr txBox="1"/>
            <p:nvPr/>
          </p:nvSpPr>
          <p:spPr>
            <a:xfrm>
              <a:off x="6619853" y="950887"/>
              <a:ext cx="256802" cy="261610"/>
            </a:xfrm>
            <a:prstGeom prst="rect">
              <a:avLst/>
            </a:prstGeom>
            <a:noFill/>
          </p:spPr>
          <p:txBody>
            <a:bodyPr wrap="none" rtlCol="0">
              <a:spAutoFit/>
            </a:bodyPr>
            <a:lstStyle/>
            <a:p>
              <a:r>
                <a:rPr lang="en-US" sz="1050" dirty="0" smtClean="0"/>
                <a:t>2</a:t>
              </a:r>
              <a:endParaRPr lang="en-US" sz="1050" dirty="0"/>
            </a:p>
          </p:txBody>
        </p:sp>
      </p:grpSp>
      <p:grpSp>
        <p:nvGrpSpPr>
          <p:cNvPr id="82" name="Group 81"/>
          <p:cNvGrpSpPr/>
          <p:nvPr/>
        </p:nvGrpSpPr>
        <p:grpSpPr>
          <a:xfrm>
            <a:off x="6772253" y="1943254"/>
            <a:ext cx="256802" cy="261610"/>
            <a:chOff x="6772253" y="1943254"/>
            <a:chExt cx="256802" cy="261610"/>
          </a:xfrm>
        </p:grpSpPr>
        <p:sp>
          <p:nvSpPr>
            <p:cNvPr id="79" name="Oval 78"/>
            <p:cNvSpPr/>
            <p:nvPr/>
          </p:nvSpPr>
          <p:spPr>
            <a:xfrm>
              <a:off x="6812280" y="1949804"/>
              <a:ext cx="176748" cy="23931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TextBox 79"/>
            <p:cNvSpPr txBox="1"/>
            <p:nvPr/>
          </p:nvSpPr>
          <p:spPr>
            <a:xfrm>
              <a:off x="6772253" y="1943254"/>
              <a:ext cx="256802" cy="261610"/>
            </a:xfrm>
            <a:prstGeom prst="rect">
              <a:avLst/>
            </a:prstGeom>
            <a:noFill/>
          </p:spPr>
          <p:txBody>
            <a:bodyPr wrap="none" rtlCol="0">
              <a:spAutoFit/>
            </a:bodyPr>
            <a:lstStyle/>
            <a:p>
              <a:r>
                <a:rPr lang="en-US" sz="1050" dirty="0" smtClean="0"/>
                <a:t>1</a:t>
              </a:r>
              <a:endParaRPr lang="en-US" sz="1050" dirty="0"/>
            </a:p>
          </p:txBody>
        </p:sp>
      </p:grpSp>
    </p:spTree>
    <p:extLst>
      <p:ext uri="{BB962C8B-B14F-4D97-AF65-F5344CB8AC3E}">
        <p14:creationId xmlns:p14="http://schemas.microsoft.com/office/powerpoint/2010/main" val="36054256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タイトル 29"/>
          <p:cNvSpPr>
            <a:spLocks noGrp="1"/>
          </p:cNvSpPr>
          <p:nvPr>
            <p:ph type="title"/>
          </p:nvPr>
        </p:nvSpPr>
        <p:spPr>
          <a:xfrm>
            <a:off x="457200" y="241176"/>
            <a:ext cx="8229600" cy="696789"/>
          </a:xfrm>
        </p:spPr>
        <p:txBody>
          <a:bodyPr>
            <a:normAutofit/>
          </a:bodyPr>
          <a:lstStyle/>
          <a:p>
            <a:pPr algn="l"/>
            <a:r>
              <a:rPr lang="en-US" altLang="ja-JP" sz="2800" b="1" dirty="0" smtClean="0"/>
              <a:t>Position </a:t>
            </a:r>
            <a:r>
              <a:rPr lang="en-US" altLang="ja-JP" sz="2800" b="1" dirty="0"/>
              <a:t>of </a:t>
            </a:r>
            <a:r>
              <a:rPr lang="en-US" altLang="ja-JP" sz="2800" b="1" dirty="0" smtClean="0"/>
              <a:t>NSSF in overall architecture </a:t>
            </a:r>
            <a:endParaRPr kumimoji="1" lang="ja-JP" altLang="en-US" sz="2800" b="1" dirty="0"/>
          </a:p>
        </p:txBody>
      </p:sp>
      <p:sp>
        <p:nvSpPr>
          <p:cNvPr id="31" name="コンテンツ プレースホルダー 30"/>
          <p:cNvSpPr>
            <a:spLocks noGrp="1"/>
          </p:cNvSpPr>
          <p:nvPr>
            <p:ph idx="1"/>
          </p:nvPr>
        </p:nvSpPr>
        <p:spPr>
          <a:xfrm>
            <a:off x="457200" y="937965"/>
            <a:ext cx="8229600" cy="5659387"/>
          </a:xfrm>
        </p:spPr>
        <p:txBody>
          <a:bodyPr>
            <a:normAutofit/>
          </a:bodyPr>
          <a:lstStyle/>
          <a:p>
            <a:r>
              <a:rPr lang="en-US" altLang="ja-JP" sz="1600" dirty="0" smtClean="0"/>
              <a:t>TR 23.799 conclusion on network slicing</a:t>
            </a:r>
          </a:p>
          <a:p>
            <a:endParaRPr lang="en-US" altLang="ja-JP" sz="1600" dirty="0"/>
          </a:p>
          <a:p>
            <a:endParaRPr lang="en-US" altLang="ja-JP" sz="1600" dirty="0" smtClean="0"/>
          </a:p>
          <a:p>
            <a:endParaRPr lang="en-US" altLang="ja-JP" sz="1600" dirty="0"/>
          </a:p>
          <a:p>
            <a:endParaRPr lang="en-US" altLang="ja-JP" sz="1600" dirty="0" smtClean="0"/>
          </a:p>
          <a:p>
            <a:endParaRPr lang="en-US" altLang="ja-JP" sz="1600" dirty="0"/>
          </a:p>
          <a:p>
            <a:r>
              <a:rPr lang="en-US" altLang="ja-JP" sz="1600" dirty="0" smtClean="0"/>
              <a:t>In overall architecture, we not concluded the position of Network Slice Selection Function (NSSF)</a:t>
            </a:r>
          </a:p>
          <a:p>
            <a:pPr marL="0" indent="0">
              <a:buNone/>
            </a:pPr>
            <a:endParaRPr lang="en-US" altLang="ja-JP" sz="1600" dirty="0" smtClean="0"/>
          </a:p>
          <a:p>
            <a:pPr marL="0" indent="0">
              <a:buNone/>
            </a:pPr>
            <a:endParaRPr lang="en-US" altLang="ja-JP" sz="1600" dirty="0" smtClean="0"/>
          </a:p>
          <a:p>
            <a:r>
              <a:rPr lang="en-US" altLang="ja-JP" sz="1600" b="1" dirty="0" smtClean="0"/>
              <a:t>Possible NSSF position options:</a:t>
            </a:r>
          </a:p>
          <a:p>
            <a:pPr marL="742950" lvl="2" indent="-342900">
              <a:buFont typeface="+mj-lt"/>
              <a:buAutoNum type="arabicPeriod"/>
            </a:pPr>
            <a:r>
              <a:rPr lang="en-US" altLang="ja-JP" sz="1600" dirty="0" smtClean="0"/>
              <a:t>NSSF as a separate </a:t>
            </a:r>
            <a:r>
              <a:rPr lang="en-US" altLang="ja-JP" sz="1600" dirty="0"/>
              <a:t>and independent </a:t>
            </a:r>
            <a:r>
              <a:rPr lang="en-US" altLang="ja-JP" sz="1600" dirty="0" smtClean="0"/>
              <a:t>function</a:t>
            </a:r>
          </a:p>
          <a:p>
            <a:pPr marL="1200150" lvl="3" indent="-342900"/>
            <a:r>
              <a:rPr lang="en-US" altLang="ja-JP" sz="1400" dirty="0" smtClean="0"/>
              <a:t>NSSF placed as independent function and other network functions are communicated via standardized interface</a:t>
            </a:r>
            <a:endParaRPr lang="en-US" altLang="ja-JP" sz="1400" dirty="0"/>
          </a:p>
          <a:p>
            <a:pPr marL="742950" lvl="2" indent="-342900">
              <a:buFont typeface="+mj-lt"/>
              <a:buAutoNum type="arabicPeriod"/>
            </a:pPr>
            <a:r>
              <a:rPr lang="en-US" altLang="ja-JP" sz="1600" dirty="0"/>
              <a:t>Co-located with </a:t>
            </a:r>
            <a:r>
              <a:rPr lang="en-US" altLang="ja-JP" sz="1600" dirty="0" smtClean="0"/>
              <a:t>AMF</a:t>
            </a:r>
          </a:p>
          <a:p>
            <a:pPr marL="1200150" lvl="3" indent="-342900"/>
            <a:r>
              <a:rPr lang="en-US" altLang="ja-JP" sz="1400" dirty="0"/>
              <a:t>NSSF is co-located with AMF </a:t>
            </a:r>
          </a:p>
          <a:p>
            <a:pPr marL="1200150" lvl="3" indent="-342900"/>
            <a:r>
              <a:rPr lang="en-US" altLang="ja-JP" sz="1400" dirty="0"/>
              <a:t>AMF selects the slice in addition to the SMF selection </a:t>
            </a:r>
          </a:p>
          <a:p>
            <a:pPr marL="742950" lvl="2" indent="-342900">
              <a:buFont typeface="+mj-lt"/>
              <a:buAutoNum type="arabicPeriod"/>
            </a:pPr>
            <a:r>
              <a:rPr lang="en-US" altLang="ja-JP" sz="1600" dirty="0"/>
              <a:t>Co-located with </a:t>
            </a:r>
            <a:r>
              <a:rPr lang="en-US" altLang="ja-JP" sz="1600" dirty="0" smtClean="0"/>
              <a:t>NRF</a:t>
            </a:r>
          </a:p>
          <a:p>
            <a:pPr marL="1200150" lvl="3" indent="-342900"/>
            <a:r>
              <a:rPr lang="en-US" altLang="ja-JP" sz="1400" dirty="0" smtClean="0"/>
              <a:t>In addition to the network function discovery, NRF will also selects the network slice</a:t>
            </a:r>
            <a:endParaRPr lang="en-US" altLang="ja-JP" sz="1400" dirty="0"/>
          </a:p>
          <a:p>
            <a:pPr marL="457200" lvl="1" indent="0">
              <a:buNone/>
            </a:pPr>
            <a:endParaRPr lang="ja-JP" altLang="en-US" sz="1600" dirty="0"/>
          </a:p>
        </p:txBody>
      </p:sp>
      <p:sp>
        <p:nvSpPr>
          <p:cNvPr id="4" name="スライド番号プレースホルダー 3"/>
          <p:cNvSpPr>
            <a:spLocks noGrp="1"/>
          </p:cNvSpPr>
          <p:nvPr>
            <p:ph type="sldNum" sz="quarter" idx="12"/>
          </p:nvPr>
        </p:nvSpPr>
        <p:spPr/>
        <p:txBody>
          <a:bodyPr/>
          <a:lstStyle/>
          <a:p>
            <a:fld id="{6A224F6C-A76C-451C-8EF3-B0FF562FA237}" type="slidenum">
              <a:rPr kumimoji="1" lang="ja-JP" altLang="en-US" smtClean="0"/>
              <a:t>4</a:t>
            </a:fld>
            <a:endParaRPr kumimoji="1" lang="ja-JP" altLang="en-US" dirty="0"/>
          </a:p>
        </p:txBody>
      </p:sp>
      <p:graphicFrame>
        <p:nvGraphicFramePr>
          <p:cNvPr id="5" name="표 4"/>
          <p:cNvGraphicFramePr>
            <a:graphicFrameLocks noGrp="1"/>
          </p:cNvGraphicFramePr>
          <p:nvPr>
            <p:extLst>
              <p:ext uri="{D42A27DB-BD31-4B8C-83A1-F6EECF244321}">
                <p14:modId xmlns:p14="http://schemas.microsoft.com/office/powerpoint/2010/main" val="686580113"/>
              </p:ext>
            </p:extLst>
          </p:nvPr>
        </p:nvGraphicFramePr>
        <p:xfrm>
          <a:off x="810012" y="1325528"/>
          <a:ext cx="7848600" cy="1325880"/>
        </p:xfrm>
        <a:graphic>
          <a:graphicData uri="http://schemas.openxmlformats.org/drawingml/2006/table">
            <a:tbl>
              <a:tblPr firstRow="1" bandRow="1">
                <a:tableStyleId>{5940675A-B579-460E-94D1-54222C63F5DA}</a:tableStyleId>
              </a:tblPr>
              <a:tblGrid>
                <a:gridCol w="7848600"/>
              </a:tblGrid>
              <a:tr h="370840">
                <a:tc>
                  <a:txBody>
                    <a:bodyPr/>
                    <a:lstStyle/>
                    <a:p>
                      <a:pPr marL="180340" indent="0" algn="l" hangingPunct="0">
                        <a:spcAft>
                          <a:spcPts val="900"/>
                        </a:spcAft>
                        <a:buNone/>
                      </a:pPr>
                      <a:r>
                        <a:rPr lang="en-US" altLang="ko-KR" sz="1100" dirty="0" smtClean="0">
                          <a:solidFill>
                            <a:srgbClr val="000000"/>
                          </a:solidFill>
                          <a:effectLst/>
                          <a:latin typeface="Times New Roman"/>
                          <a:ea typeface="Times New Roman"/>
                        </a:rPr>
                        <a:t>4. A UE may access multiple slices simultaneously via a single RAN. In such case, those slices share some control plane functions, e.g. AMF and Network Slice Instance Selection Function. These common functions are collectively identified as CCNF (Common Control Network functions).</a:t>
                      </a:r>
                    </a:p>
                    <a:p>
                      <a:pPr marL="180340" indent="0" algn="l" hangingPunct="0">
                        <a:spcAft>
                          <a:spcPts val="900"/>
                        </a:spcAft>
                        <a:buNone/>
                      </a:pPr>
                      <a:r>
                        <a:rPr lang="en-US" altLang="ko-KR" sz="1100" dirty="0" smtClean="0">
                          <a:solidFill>
                            <a:srgbClr val="000000"/>
                          </a:solidFill>
                          <a:effectLst/>
                          <a:latin typeface="Times New Roman"/>
                          <a:ea typeface="Times New Roman"/>
                        </a:rPr>
                        <a:t>5. The CN part of network slice instance(s) serving a UE is selected by CN not RAN.</a:t>
                      </a:r>
                    </a:p>
                    <a:p>
                      <a:pPr marL="180340" indent="0" algn="l" hangingPunct="0">
                        <a:spcAft>
                          <a:spcPts val="900"/>
                        </a:spcAft>
                        <a:buNone/>
                      </a:pPr>
                      <a:r>
                        <a:rPr lang="en-US" altLang="ko-KR" sz="1100" dirty="0" smtClean="0">
                          <a:solidFill>
                            <a:srgbClr val="000000"/>
                          </a:solidFill>
                          <a:effectLst/>
                          <a:latin typeface="Times New Roman"/>
                          <a:ea typeface="Times New Roman"/>
                        </a:rPr>
                        <a:t>5a. The NSSF is one function of CCNF, which is a set of NFs including the AMF and the NSSF, and is used to select the NSI for the UE.</a:t>
                      </a:r>
                      <a:endParaRPr lang="en-GB" altLang="ko-KR" sz="1100" dirty="0" smtClean="0">
                        <a:solidFill>
                          <a:srgbClr val="000000"/>
                        </a:solidFill>
                        <a:effectLst/>
                        <a:latin typeface="Times New Roman"/>
                        <a:ea typeface="Times New Roman"/>
                      </a:endParaRPr>
                    </a:p>
                  </a:txBody>
                  <a:tcPr/>
                </a:tc>
              </a:tr>
            </a:tbl>
          </a:graphicData>
        </a:graphic>
      </p:graphicFrame>
    </p:spTree>
    <p:extLst>
      <p:ext uri="{BB962C8B-B14F-4D97-AF65-F5344CB8AC3E}">
        <p14:creationId xmlns:p14="http://schemas.microsoft.com/office/powerpoint/2010/main" val="130219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924944"/>
            <a:ext cx="8229600" cy="3134381"/>
          </a:xfrm>
        </p:spPr>
        <p:txBody>
          <a:bodyPr>
            <a:noAutofit/>
          </a:bodyPr>
          <a:lstStyle/>
          <a:p>
            <a:r>
              <a:rPr lang="en-US" sz="1200" dirty="0" smtClean="0"/>
              <a:t>Pros</a:t>
            </a:r>
          </a:p>
          <a:p>
            <a:pPr lvl="1"/>
            <a:r>
              <a:rPr lang="en-US" sz="1050" dirty="0" smtClean="0"/>
              <a:t>Centralizing the NSSF, the slice selection management will be easier, any changes in the slice configuration, need to update only one NSSF</a:t>
            </a:r>
            <a:r>
              <a:rPr lang="en-US" sz="1050" dirty="0"/>
              <a:t>.  This is true, only in the case of NSSF alleviates the needs for the configuration of the RAN.</a:t>
            </a:r>
          </a:p>
          <a:p>
            <a:r>
              <a:rPr lang="en-US" sz="1200" dirty="0" smtClean="0"/>
              <a:t>Cons</a:t>
            </a:r>
          </a:p>
          <a:p>
            <a:pPr lvl="1"/>
            <a:r>
              <a:rPr lang="en-US" sz="1050" b="1" dirty="0"/>
              <a:t>Scalability issues</a:t>
            </a:r>
            <a:r>
              <a:rPr lang="en-US" sz="1050" dirty="0"/>
              <a:t>: NSSF may encounter with bottlenecks and single point of failure</a:t>
            </a:r>
          </a:p>
          <a:p>
            <a:pPr lvl="1"/>
            <a:r>
              <a:rPr lang="en-US" sz="1050" b="1" dirty="0"/>
              <a:t>High latency: </a:t>
            </a:r>
            <a:r>
              <a:rPr lang="en-US" sz="1050" dirty="0"/>
              <a:t>distributed AMFs need to communicate with centralized NSSF for slice selection, which increases the latency to perform slice selection. Latency is crucial for mission-critical application</a:t>
            </a:r>
          </a:p>
          <a:p>
            <a:pPr lvl="1"/>
            <a:r>
              <a:rPr lang="en-US" sz="1050" b="1" dirty="0"/>
              <a:t>Signaling overhead: </a:t>
            </a:r>
            <a:r>
              <a:rPr lang="en-US" sz="1050" dirty="0"/>
              <a:t>back and forth extra signaling from AMF and NSSF, which generate more signaling overheads in the network especially in the control plane</a:t>
            </a:r>
          </a:p>
          <a:p>
            <a:pPr lvl="1"/>
            <a:r>
              <a:rPr lang="en-US" sz="1050" dirty="0"/>
              <a:t>New Interfaces </a:t>
            </a:r>
          </a:p>
          <a:p>
            <a:pPr lvl="2"/>
            <a:r>
              <a:rPr lang="en-US" sz="900" dirty="0"/>
              <a:t>With AMF: SA2 need to standardized a new interface between AMF and NSSF, which leads to overall architecture impact</a:t>
            </a:r>
          </a:p>
          <a:p>
            <a:pPr lvl="2"/>
            <a:r>
              <a:rPr lang="en-US" sz="1050" dirty="0"/>
              <a:t>With </a:t>
            </a:r>
            <a:r>
              <a:rPr lang="en-US" sz="1050" dirty="0"/>
              <a:t>NRF: NSSF may also required an interface with NRF in order to discovery the NFs (i.e. AMF, SMF, etc.,)</a:t>
            </a:r>
          </a:p>
          <a:p>
            <a:pPr lvl="1"/>
            <a:r>
              <a:rPr lang="en-US" sz="1050" dirty="0"/>
              <a:t>Increases the complexity, since it has two steps of selection process i.e. first Network Slice instance selection and then network functions selection. </a:t>
            </a:r>
            <a:endParaRPr lang="en-US" sz="1050" dirty="0"/>
          </a:p>
          <a:p>
            <a:pPr lvl="2"/>
            <a:r>
              <a:rPr lang="en-US" sz="1050" dirty="0"/>
              <a:t>ZTE </a:t>
            </a:r>
            <a:r>
              <a:rPr lang="en-US" sz="1050" dirty="0" smtClean="0"/>
              <a:t>et al (SA2#119</a:t>
            </a:r>
            <a:r>
              <a:rPr lang="en-US" sz="1050" dirty="0"/>
              <a:t>, </a:t>
            </a:r>
            <a:r>
              <a:rPr lang="en-US" sz="1050" dirty="0"/>
              <a:t>S2-171027), proposed that “NSI is composed of a specific set of pre-determined NF(s)”, which somehow contradicting themselves i.e. </a:t>
            </a:r>
            <a:r>
              <a:rPr lang="en-US" sz="1050" dirty="0"/>
              <a:t>if we selected the NS instance first, we implicitly selected the network functions based on their proposal. So why we need NF selection again… </a:t>
            </a:r>
            <a:r>
              <a:rPr lang="en-US" sz="1050" dirty="0">
                <a:sym typeface="Wingdings" panose="05000000000000000000" pitchFamily="2" charset="2"/>
              </a:rPr>
              <a:t></a:t>
            </a:r>
            <a:endParaRPr lang="en-US" sz="1050" dirty="0"/>
          </a:p>
          <a:p>
            <a:pPr lvl="2"/>
            <a:endParaRPr lang="en-US" sz="650" dirty="0" smtClean="0">
              <a:solidFill>
                <a:srgbClr val="FF0000"/>
              </a:solidFill>
            </a:endParaRPr>
          </a:p>
        </p:txBody>
      </p:sp>
      <p:sp>
        <p:nvSpPr>
          <p:cNvPr id="4" name="Slide Number Placeholder 3"/>
          <p:cNvSpPr>
            <a:spLocks noGrp="1"/>
          </p:cNvSpPr>
          <p:nvPr>
            <p:ph type="sldNum" sz="quarter" idx="12"/>
          </p:nvPr>
        </p:nvSpPr>
        <p:spPr/>
        <p:txBody>
          <a:bodyPr/>
          <a:lstStyle/>
          <a:p>
            <a:fld id="{6A224F6C-A76C-451C-8EF3-B0FF562FA237}" type="slidenum">
              <a:rPr kumimoji="1" lang="ja-JP" altLang="en-US" smtClean="0"/>
              <a:t>5</a:t>
            </a:fld>
            <a:endParaRPr kumimoji="1" lang="ja-JP" altLang="en-US" dirty="0"/>
          </a:p>
        </p:txBody>
      </p:sp>
      <p:sp>
        <p:nvSpPr>
          <p:cNvPr id="5" name="タイトル 29"/>
          <p:cNvSpPr>
            <a:spLocks noGrp="1"/>
          </p:cNvSpPr>
          <p:nvPr>
            <p:ph type="title"/>
          </p:nvPr>
        </p:nvSpPr>
        <p:spPr>
          <a:xfrm>
            <a:off x="457200" y="241176"/>
            <a:ext cx="8229600" cy="696789"/>
          </a:xfrm>
        </p:spPr>
        <p:txBody>
          <a:bodyPr>
            <a:normAutofit/>
          </a:bodyPr>
          <a:lstStyle/>
          <a:p>
            <a:pPr algn="l"/>
            <a:r>
              <a:rPr lang="en-US" altLang="ja-JP" sz="2800" b="1" dirty="0" smtClean="0"/>
              <a:t>Opt#1. NSSF </a:t>
            </a:r>
            <a:r>
              <a:rPr lang="en-US" altLang="ja-JP" sz="2800" b="1" dirty="0"/>
              <a:t>as a separate and independent function</a:t>
            </a:r>
          </a:p>
        </p:txBody>
      </p:sp>
      <p:sp>
        <p:nvSpPr>
          <p:cNvPr id="6" name="Rectangle 5"/>
          <p:cNvSpPr/>
          <p:nvPr/>
        </p:nvSpPr>
        <p:spPr>
          <a:xfrm>
            <a:off x="3915916" y="1339808"/>
            <a:ext cx="1008112"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NSSF</a:t>
            </a:r>
            <a:endParaRPr lang="en-US" b="1" dirty="0"/>
          </a:p>
        </p:txBody>
      </p:sp>
      <p:sp>
        <p:nvSpPr>
          <p:cNvPr id="7" name="Rectangle 6"/>
          <p:cNvSpPr/>
          <p:nvPr/>
        </p:nvSpPr>
        <p:spPr>
          <a:xfrm>
            <a:off x="2259732" y="2276872"/>
            <a:ext cx="720080" cy="36004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AMF1</a:t>
            </a:r>
            <a:endParaRPr lang="en-US" sz="1400" dirty="0"/>
          </a:p>
        </p:txBody>
      </p:sp>
      <p:sp>
        <p:nvSpPr>
          <p:cNvPr id="8" name="Rectangle 7"/>
          <p:cNvSpPr/>
          <p:nvPr/>
        </p:nvSpPr>
        <p:spPr>
          <a:xfrm>
            <a:off x="3331840" y="2276872"/>
            <a:ext cx="720080" cy="36004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AMF2</a:t>
            </a:r>
            <a:endParaRPr lang="en-US" sz="1400" dirty="0"/>
          </a:p>
        </p:txBody>
      </p:sp>
      <p:sp>
        <p:nvSpPr>
          <p:cNvPr id="9" name="Rectangle 8"/>
          <p:cNvSpPr/>
          <p:nvPr/>
        </p:nvSpPr>
        <p:spPr>
          <a:xfrm>
            <a:off x="4427984" y="2276872"/>
            <a:ext cx="720080" cy="36004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AMF3</a:t>
            </a:r>
            <a:endParaRPr lang="en-US" sz="1400" dirty="0"/>
          </a:p>
        </p:txBody>
      </p:sp>
      <p:sp>
        <p:nvSpPr>
          <p:cNvPr id="10" name="Rectangle 9"/>
          <p:cNvSpPr/>
          <p:nvPr/>
        </p:nvSpPr>
        <p:spPr>
          <a:xfrm>
            <a:off x="5524128" y="2280888"/>
            <a:ext cx="720080" cy="36004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400" dirty="0" smtClean="0"/>
              <a:t>AMF4</a:t>
            </a:r>
            <a:endParaRPr lang="en-US" sz="1400" dirty="0"/>
          </a:p>
        </p:txBody>
      </p:sp>
      <p:cxnSp>
        <p:nvCxnSpPr>
          <p:cNvPr id="12" name="Straight Connector 11"/>
          <p:cNvCxnSpPr>
            <a:stCxn id="7" idx="0"/>
            <a:endCxn id="6" idx="2"/>
          </p:cNvCxnSpPr>
          <p:nvPr/>
        </p:nvCxnSpPr>
        <p:spPr>
          <a:xfrm flipV="1">
            <a:off x="2619772" y="1699848"/>
            <a:ext cx="1800200" cy="577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8" idx="0"/>
            <a:endCxn id="6" idx="2"/>
          </p:cNvCxnSpPr>
          <p:nvPr/>
        </p:nvCxnSpPr>
        <p:spPr>
          <a:xfrm flipV="1">
            <a:off x="3691880" y="1699848"/>
            <a:ext cx="728092" cy="577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9" idx="0"/>
            <a:endCxn id="6" idx="2"/>
          </p:cNvCxnSpPr>
          <p:nvPr/>
        </p:nvCxnSpPr>
        <p:spPr>
          <a:xfrm flipH="1" flipV="1">
            <a:off x="4419972" y="1699848"/>
            <a:ext cx="368052" cy="577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0" idx="0"/>
            <a:endCxn id="6" idx="2"/>
          </p:cNvCxnSpPr>
          <p:nvPr/>
        </p:nvCxnSpPr>
        <p:spPr>
          <a:xfrm flipH="1" flipV="1">
            <a:off x="4419972" y="1699848"/>
            <a:ext cx="1464196" cy="581040"/>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876256" y="1327872"/>
            <a:ext cx="2040880" cy="369332"/>
          </a:xfrm>
          <a:prstGeom prst="rect">
            <a:avLst/>
          </a:prstGeom>
          <a:noFill/>
        </p:spPr>
        <p:txBody>
          <a:bodyPr wrap="none" rtlCol="0">
            <a:spAutoFit/>
          </a:bodyPr>
          <a:lstStyle/>
          <a:p>
            <a:r>
              <a:rPr lang="en-US" dirty="0" smtClean="0"/>
              <a:t>Centralized location</a:t>
            </a:r>
            <a:endParaRPr lang="en-US" dirty="0"/>
          </a:p>
        </p:txBody>
      </p:sp>
      <p:sp>
        <p:nvSpPr>
          <p:cNvPr id="20" name="TextBox 19"/>
          <p:cNvSpPr txBox="1"/>
          <p:nvPr/>
        </p:nvSpPr>
        <p:spPr>
          <a:xfrm>
            <a:off x="6944424" y="2276872"/>
            <a:ext cx="2038250" cy="369332"/>
          </a:xfrm>
          <a:prstGeom prst="rect">
            <a:avLst/>
          </a:prstGeom>
          <a:noFill/>
        </p:spPr>
        <p:txBody>
          <a:bodyPr wrap="none" rtlCol="0">
            <a:spAutoFit/>
          </a:bodyPr>
          <a:lstStyle/>
          <a:p>
            <a:r>
              <a:rPr lang="en-US" dirty="0" smtClean="0"/>
              <a:t>Distributed location</a:t>
            </a:r>
            <a:endParaRPr lang="en-US" dirty="0"/>
          </a:p>
        </p:txBody>
      </p:sp>
      <p:sp>
        <p:nvSpPr>
          <p:cNvPr id="2" name="TextBox 1"/>
          <p:cNvSpPr txBox="1"/>
          <p:nvPr/>
        </p:nvSpPr>
        <p:spPr>
          <a:xfrm>
            <a:off x="323528" y="6272494"/>
            <a:ext cx="8363272" cy="430887"/>
          </a:xfrm>
          <a:prstGeom prst="rect">
            <a:avLst/>
          </a:prstGeom>
          <a:noFill/>
        </p:spPr>
        <p:txBody>
          <a:bodyPr wrap="square" rtlCol="0">
            <a:spAutoFit/>
          </a:bodyPr>
          <a:lstStyle/>
          <a:p>
            <a:pPr algn="ctr"/>
            <a:r>
              <a:rPr lang="en-US" sz="1050" dirty="0"/>
              <a:t>Selecting the "slice instance" is the same as selecting NF instance.  Selecting NF instance is needed even without slicing (network has one slice). This is already performed by AMF. So NSSF is not unique to slicing really, NSSAI is just another input into determining NF instances.</a:t>
            </a:r>
          </a:p>
        </p:txBody>
      </p:sp>
    </p:spTree>
    <p:extLst>
      <p:ext uri="{BB962C8B-B14F-4D97-AF65-F5344CB8AC3E}">
        <p14:creationId xmlns:p14="http://schemas.microsoft.com/office/powerpoint/2010/main" val="2046840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96752"/>
            <a:ext cx="8229600" cy="4929411"/>
          </a:xfrm>
        </p:spPr>
        <p:txBody>
          <a:bodyPr>
            <a:normAutofit/>
          </a:bodyPr>
          <a:lstStyle/>
          <a:p>
            <a:r>
              <a:rPr lang="en-US" sz="1600" dirty="0"/>
              <a:t>TS 23.501 </a:t>
            </a:r>
            <a:r>
              <a:rPr lang="en-US" sz="1600" dirty="0" smtClean="0"/>
              <a:t>conclusion on SMF Selection</a:t>
            </a:r>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r>
              <a:rPr lang="en-US" sz="1600" dirty="0" smtClean="0"/>
              <a:t>Pros</a:t>
            </a:r>
          </a:p>
          <a:p>
            <a:pPr lvl="1"/>
            <a:r>
              <a:rPr lang="en-US" sz="1200" dirty="0" smtClean="0"/>
              <a:t>AMF already incorporated NSSF functions e.g. AMF selects the </a:t>
            </a:r>
            <a:r>
              <a:rPr lang="en-US" sz="1200" dirty="0"/>
              <a:t>slice-specific SMF </a:t>
            </a:r>
            <a:r>
              <a:rPr lang="en-US" sz="1200" dirty="0" smtClean="0"/>
              <a:t>function based </a:t>
            </a:r>
            <a:r>
              <a:rPr lang="en-US" sz="1200" dirty="0"/>
              <a:t>on S-NSSAI (</a:t>
            </a:r>
            <a:r>
              <a:rPr lang="en-US" altLang="ko-KR" sz="1200" i="1" dirty="0"/>
              <a:t>Clause 6.3.2 in TS 23.501</a:t>
            </a:r>
            <a:r>
              <a:rPr lang="en-US" sz="1200" dirty="0"/>
              <a:t>). </a:t>
            </a:r>
            <a:endParaRPr lang="en-US" sz="1200" dirty="0" smtClean="0"/>
          </a:p>
          <a:p>
            <a:pPr lvl="1"/>
            <a:r>
              <a:rPr lang="en-US" sz="1200" dirty="0" smtClean="0"/>
              <a:t>SA2 </a:t>
            </a:r>
            <a:r>
              <a:rPr lang="en-US" sz="1200" dirty="0"/>
              <a:t>doesn’t </a:t>
            </a:r>
            <a:r>
              <a:rPr lang="en-US" sz="1200" dirty="0" smtClean="0"/>
              <a:t>required to </a:t>
            </a:r>
            <a:r>
              <a:rPr lang="en-US" sz="1200" dirty="0"/>
              <a:t>standardize new </a:t>
            </a:r>
            <a:r>
              <a:rPr lang="en-US" sz="1200" dirty="0" smtClean="0"/>
              <a:t>interfaces </a:t>
            </a:r>
            <a:r>
              <a:rPr lang="en-US" sz="1200" dirty="0"/>
              <a:t>and doesn’t have overall architecture impact compared to opt#1</a:t>
            </a:r>
          </a:p>
          <a:p>
            <a:pPr lvl="1"/>
            <a:r>
              <a:rPr lang="en-US" sz="1200" dirty="0"/>
              <a:t>Doesn’t required extra </a:t>
            </a:r>
            <a:r>
              <a:rPr lang="en-US" sz="1200" dirty="0" smtClean="0"/>
              <a:t>signaling for selection of a slice and their functions</a:t>
            </a:r>
          </a:p>
          <a:p>
            <a:pPr lvl="1"/>
            <a:r>
              <a:rPr lang="en-US" sz="1200" dirty="0" smtClean="0"/>
              <a:t>Slice selection is much faster, </a:t>
            </a:r>
            <a:r>
              <a:rPr lang="en-US" sz="1200" dirty="0"/>
              <a:t>AMF can communicate with related NFs directly without via centralized NSSF. Therefore, it reduces </a:t>
            </a:r>
            <a:r>
              <a:rPr lang="en-US" sz="1200" dirty="0" smtClean="0"/>
              <a:t>latency.</a:t>
            </a:r>
          </a:p>
          <a:p>
            <a:pPr lvl="2"/>
            <a:r>
              <a:rPr lang="en-US" sz="1100" dirty="0"/>
              <a:t>These signaling messages can be avoided because AMF has directly interfaces with the related network functions such as NRF and UDM.  </a:t>
            </a:r>
            <a:r>
              <a:rPr lang="en-US" sz="1100" dirty="0" smtClean="0"/>
              <a:t> </a:t>
            </a:r>
          </a:p>
          <a:p>
            <a:r>
              <a:rPr lang="en-US" sz="1600" dirty="0" smtClean="0"/>
              <a:t>Cons</a:t>
            </a:r>
          </a:p>
          <a:p>
            <a:pPr lvl="1"/>
            <a:r>
              <a:rPr lang="en-US" sz="1200" dirty="0"/>
              <a:t>Management complexity may/may not increases. Since, irrespective of slicing, all network </a:t>
            </a:r>
            <a:r>
              <a:rPr lang="en-US" sz="1200" dirty="0"/>
              <a:t>functions in the network will </a:t>
            </a:r>
            <a:r>
              <a:rPr lang="en-US" sz="1200" dirty="0"/>
              <a:t>need to </a:t>
            </a:r>
            <a:r>
              <a:rPr lang="en-US" sz="1200" dirty="0"/>
              <a:t>managed by the O&amp;M.</a:t>
            </a:r>
          </a:p>
        </p:txBody>
      </p:sp>
      <p:sp>
        <p:nvSpPr>
          <p:cNvPr id="4" name="Slide Number Placeholder 3"/>
          <p:cNvSpPr>
            <a:spLocks noGrp="1"/>
          </p:cNvSpPr>
          <p:nvPr>
            <p:ph type="sldNum" sz="quarter" idx="12"/>
          </p:nvPr>
        </p:nvSpPr>
        <p:spPr/>
        <p:txBody>
          <a:bodyPr/>
          <a:lstStyle/>
          <a:p>
            <a:fld id="{6A224F6C-A76C-451C-8EF3-B0FF562FA237}" type="slidenum">
              <a:rPr kumimoji="1" lang="ja-JP" altLang="en-US" smtClean="0"/>
              <a:t>6</a:t>
            </a:fld>
            <a:endParaRPr kumimoji="1" lang="ja-JP" altLang="en-US"/>
          </a:p>
        </p:txBody>
      </p:sp>
      <p:sp>
        <p:nvSpPr>
          <p:cNvPr id="5" name="タイトル 29"/>
          <p:cNvSpPr>
            <a:spLocks noGrp="1"/>
          </p:cNvSpPr>
          <p:nvPr>
            <p:ph type="title"/>
          </p:nvPr>
        </p:nvSpPr>
        <p:spPr>
          <a:xfrm>
            <a:off x="457200" y="241176"/>
            <a:ext cx="8229600" cy="696789"/>
          </a:xfrm>
        </p:spPr>
        <p:txBody>
          <a:bodyPr>
            <a:normAutofit/>
          </a:bodyPr>
          <a:lstStyle/>
          <a:p>
            <a:pPr algn="l"/>
            <a:r>
              <a:rPr lang="en-US" altLang="ja-JP" sz="2800" b="1" dirty="0" smtClean="0"/>
              <a:t>Opt#2. </a:t>
            </a:r>
            <a:r>
              <a:rPr lang="en-US" altLang="ja-JP" sz="2800" b="1" dirty="0"/>
              <a:t>NSSF is Co-located with </a:t>
            </a:r>
            <a:r>
              <a:rPr lang="en-US" altLang="ja-JP" sz="2800" b="1" dirty="0" smtClean="0"/>
              <a:t>AMF</a:t>
            </a:r>
            <a:endParaRPr lang="en-US" altLang="ja-JP" sz="2800" b="1" dirty="0"/>
          </a:p>
        </p:txBody>
      </p:sp>
      <p:graphicFrame>
        <p:nvGraphicFramePr>
          <p:cNvPr id="6" name="표 4"/>
          <p:cNvGraphicFramePr>
            <a:graphicFrameLocks noGrp="1"/>
          </p:cNvGraphicFramePr>
          <p:nvPr>
            <p:extLst>
              <p:ext uri="{D42A27DB-BD31-4B8C-83A1-F6EECF244321}">
                <p14:modId xmlns:p14="http://schemas.microsoft.com/office/powerpoint/2010/main" val="3200544292"/>
              </p:ext>
            </p:extLst>
          </p:nvPr>
        </p:nvGraphicFramePr>
        <p:xfrm>
          <a:off x="683840" y="1594108"/>
          <a:ext cx="7848600" cy="1546860"/>
        </p:xfrm>
        <a:graphic>
          <a:graphicData uri="http://schemas.openxmlformats.org/drawingml/2006/table">
            <a:tbl>
              <a:tblPr firstRow="1" bandRow="1">
                <a:tableStyleId>{5940675A-B579-460E-94D1-54222C63F5DA}</a:tableStyleId>
              </a:tblPr>
              <a:tblGrid>
                <a:gridCol w="7848600"/>
              </a:tblGrid>
              <a:tr h="370840">
                <a:tc>
                  <a:txBody>
                    <a:bodyPr/>
                    <a:lstStyle/>
                    <a:p>
                      <a:pPr marL="180340" indent="0" algn="l" hangingPunct="0">
                        <a:spcAft>
                          <a:spcPts val="900"/>
                        </a:spcAft>
                        <a:buNone/>
                      </a:pPr>
                      <a:r>
                        <a:rPr lang="en-US" altLang="ko-KR" sz="1100" dirty="0" smtClean="0">
                          <a:solidFill>
                            <a:srgbClr val="000000"/>
                          </a:solidFill>
                          <a:effectLst/>
                          <a:latin typeface="Times New Roman"/>
                          <a:ea typeface="Times New Roman"/>
                        </a:rPr>
                        <a:t>Clause</a:t>
                      </a:r>
                      <a:r>
                        <a:rPr lang="en-US" altLang="ko-KR" sz="1100" baseline="0" dirty="0" smtClean="0">
                          <a:solidFill>
                            <a:srgbClr val="000000"/>
                          </a:solidFill>
                          <a:effectLst/>
                          <a:latin typeface="Times New Roman"/>
                          <a:ea typeface="Times New Roman"/>
                        </a:rPr>
                        <a:t> </a:t>
                      </a:r>
                      <a:r>
                        <a:rPr lang="en-US" altLang="ko-KR" sz="1100" dirty="0" smtClean="0">
                          <a:solidFill>
                            <a:srgbClr val="000000"/>
                          </a:solidFill>
                          <a:effectLst/>
                          <a:latin typeface="Times New Roman"/>
                          <a:ea typeface="Times New Roman"/>
                        </a:rPr>
                        <a:t>6.3.2</a:t>
                      </a:r>
                      <a:r>
                        <a:rPr lang="en-US" altLang="ko-KR" sz="1100" baseline="0" dirty="0" smtClean="0">
                          <a:solidFill>
                            <a:srgbClr val="000000"/>
                          </a:solidFill>
                          <a:effectLst/>
                          <a:latin typeface="Times New Roman"/>
                          <a:ea typeface="Times New Roman"/>
                        </a:rPr>
                        <a:t> </a:t>
                      </a:r>
                      <a:r>
                        <a:rPr lang="en-US" altLang="ko-KR" sz="1100" dirty="0" smtClean="0">
                          <a:solidFill>
                            <a:srgbClr val="000000"/>
                          </a:solidFill>
                          <a:effectLst/>
                          <a:latin typeface="Times New Roman"/>
                          <a:ea typeface="Times New Roman"/>
                        </a:rPr>
                        <a:t>SMF selection function</a:t>
                      </a:r>
                    </a:p>
                    <a:p>
                      <a:pPr marL="180340" indent="0" algn="l" hangingPunct="0">
                        <a:spcAft>
                          <a:spcPts val="0"/>
                        </a:spcAft>
                        <a:buNone/>
                      </a:pPr>
                      <a:r>
                        <a:rPr lang="en-US" altLang="ko-KR" sz="1100" dirty="0" smtClean="0">
                          <a:solidFill>
                            <a:srgbClr val="000000"/>
                          </a:solidFill>
                          <a:effectLst/>
                          <a:latin typeface="Times New Roman"/>
                          <a:ea typeface="Times New Roman"/>
                        </a:rPr>
                        <a:t>The SMF selection function is supported by the AMF and is used to allocate an SMF that shall manage the PDU Session.</a:t>
                      </a:r>
                    </a:p>
                    <a:p>
                      <a:pPr marL="180340" indent="0" algn="l" hangingPunct="0">
                        <a:spcAft>
                          <a:spcPts val="0"/>
                        </a:spcAft>
                        <a:buNone/>
                      </a:pPr>
                      <a:r>
                        <a:rPr lang="en-US" altLang="ko-KR" sz="1100" dirty="0" smtClean="0">
                          <a:solidFill>
                            <a:srgbClr val="000000"/>
                          </a:solidFill>
                          <a:effectLst/>
                          <a:latin typeface="Times New Roman"/>
                          <a:ea typeface="Times New Roman"/>
                        </a:rPr>
                        <a:t>The SMF selection function in AMF is applicable to both 3GPP access and non-3GPP access.</a:t>
                      </a:r>
                    </a:p>
                    <a:p>
                      <a:pPr marL="180340" indent="0" algn="l" hangingPunct="0">
                        <a:spcAft>
                          <a:spcPts val="0"/>
                        </a:spcAft>
                        <a:buNone/>
                      </a:pPr>
                      <a:r>
                        <a:rPr lang="en-US" altLang="ko-KR" sz="1100" dirty="0" smtClean="0">
                          <a:solidFill>
                            <a:srgbClr val="000000"/>
                          </a:solidFill>
                          <a:effectLst/>
                          <a:latin typeface="Times New Roman"/>
                          <a:ea typeface="Times New Roman"/>
                        </a:rPr>
                        <a:t>The following factors may be considered during the SMF selection:</a:t>
                      </a:r>
                    </a:p>
                    <a:p>
                      <a:pPr marL="351790" indent="-171450" algn="l" hangingPunct="0">
                        <a:spcAft>
                          <a:spcPts val="0"/>
                        </a:spcAft>
                        <a:buFont typeface="Arial" panose="020B0604020202020204" pitchFamily="34" charset="0"/>
                        <a:buChar char="•"/>
                      </a:pPr>
                      <a:r>
                        <a:rPr lang="en-US" altLang="ko-KR" sz="1100" dirty="0" smtClean="0">
                          <a:solidFill>
                            <a:srgbClr val="000000"/>
                          </a:solidFill>
                          <a:effectLst/>
                          <a:latin typeface="Times New Roman"/>
                          <a:ea typeface="Times New Roman"/>
                        </a:rPr>
                        <a:t>Selected Data Network Name (DNN).</a:t>
                      </a:r>
                    </a:p>
                    <a:p>
                      <a:pPr marL="351790" indent="-171450" algn="l" hangingPunct="0">
                        <a:spcAft>
                          <a:spcPts val="0"/>
                        </a:spcAft>
                        <a:buFont typeface="Arial" panose="020B0604020202020204" pitchFamily="34" charset="0"/>
                        <a:buChar char="•"/>
                      </a:pPr>
                      <a:r>
                        <a:rPr lang="en-US" altLang="ko-KR" sz="1100" b="1" dirty="0" smtClean="0">
                          <a:solidFill>
                            <a:srgbClr val="000000"/>
                          </a:solidFill>
                          <a:effectLst/>
                          <a:latin typeface="Times New Roman"/>
                          <a:ea typeface="Times New Roman"/>
                        </a:rPr>
                        <a:t>S-NSSAI.</a:t>
                      </a:r>
                    </a:p>
                    <a:p>
                      <a:pPr marL="180340" indent="0" algn="l" hangingPunct="0">
                        <a:spcAft>
                          <a:spcPts val="900"/>
                        </a:spcAft>
                        <a:buNone/>
                      </a:pPr>
                      <a:r>
                        <a:rPr lang="en-GB" altLang="ko-KR" sz="1100" dirty="0" smtClean="0">
                          <a:solidFill>
                            <a:srgbClr val="FF0000"/>
                          </a:solidFill>
                          <a:effectLst/>
                          <a:latin typeface="Times New Roman"/>
                          <a:ea typeface="Times New Roman"/>
                        </a:rPr>
                        <a:t>EN: </a:t>
                      </a:r>
                      <a:r>
                        <a:rPr lang="en-US" altLang="ko-KR" sz="1100" dirty="0" smtClean="0">
                          <a:solidFill>
                            <a:srgbClr val="000000"/>
                          </a:solidFill>
                          <a:effectLst/>
                          <a:latin typeface="Times New Roman"/>
                          <a:ea typeface="Times New Roman"/>
                        </a:rPr>
                        <a:t>It is FFS what other information may be considered for SMF selection. It is also FFS what parts of S-NSSAI is considered, e.g. whether both SST and ST is used or only SST.</a:t>
                      </a:r>
                      <a:endParaRPr lang="en-GB" altLang="ko-KR" sz="1100" dirty="0" smtClean="0">
                        <a:solidFill>
                          <a:srgbClr val="000000"/>
                        </a:solidFill>
                        <a:effectLst/>
                        <a:latin typeface="Times New Roman"/>
                        <a:ea typeface="Times New Roman"/>
                      </a:endParaRPr>
                    </a:p>
                  </a:txBody>
                  <a:tcPr/>
                </a:tc>
              </a:tr>
            </a:tbl>
          </a:graphicData>
        </a:graphic>
      </p:graphicFrame>
    </p:spTree>
    <p:extLst>
      <p:ext uri="{BB962C8B-B14F-4D97-AF65-F5344CB8AC3E}">
        <p14:creationId xmlns:p14="http://schemas.microsoft.com/office/powerpoint/2010/main" val="4190870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1800" dirty="0" smtClean="0"/>
              <a:t>Clause 6.2.6</a:t>
            </a:r>
          </a:p>
          <a:p>
            <a:pPr lvl="1"/>
            <a:r>
              <a:rPr lang="en-US" sz="1400" dirty="0" smtClean="0"/>
              <a:t>NRF </a:t>
            </a:r>
            <a:r>
              <a:rPr lang="en-US" sz="1400" dirty="0"/>
              <a:t>is a service discovery function. Receive NF Discovery Request from NF instance, and provides the information of the discovered NF instances (be discovered) to the NF instance</a:t>
            </a:r>
            <a:r>
              <a:rPr lang="en-US" sz="1400" dirty="0" smtClean="0"/>
              <a:t>.</a:t>
            </a:r>
          </a:p>
          <a:p>
            <a:pPr marL="457200" lvl="1" indent="0">
              <a:buNone/>
            </a:pPr>
            <a:endParaRPr lang="en-US" sz="1400" dirty="0"/>
          </a:p>
          <a:p>
            <a:r>
              <a:rPr lang="en-US" sz="1800" dirty="0" smtClean="0"/>
              <a:t>Pros</a:t>
            </a:r>
          </a:p>
          <a:p>
            <a:pPr lvl="1"/>
            <a:r>
              <a:rPr lang="en-US" sz="1400" dirty="0" smtClean="0"/>
              <a:t>Doesn’t required new interface and overall architecture will not be impacted.</a:t>
            </a:r>
          </a:p>
          <a:p>
            <a:pPr lvl="1"/>
            <a:r>
              <a:rPr lang="en-US" sz="1400" dirty="0" smtClean="0"/>
              <a:t>AMF utilizes </a:t>
            </a:r>
            <a:r>
              <a:rPr lang="en-US" sz="1400" dirty="0"/>
              <a:t>the </a:t>
            </a:r>
            <a:r>
              <a:rPr lang="en-US" sz="1400" dirty="0" smtClean="0"/>
              <a:t>NRF </a:t>
            </a:r>
            <a:r>
              <a:rPr lang="en-US" sz="1400" dirty="0"/>
              <a:t>to discover the SMF </a:t>
            </a:r>
            <a:r>
              <a:rPr lang="en-US" sz="1400" dirty="0" smtClean="0"/>
              <a:t>instance (clause 6.3.2), existing discovery mechanism required to enhance in order to select the network slice in addition to function discovery </a:t>
            </a:r>
          </a:p>
          <a:p>
            <a:pPr marL="457200" lvl="1" indent="0">
              <a:buNone/>
            </a:pPr>
            <a:endParaRPr lang="en-US" sz="1400" dirty="0" smtClean="0"/>
          </a:p>
          <a:p>
            <a:r>
              <a:rPr lang="en-US" sz="1800" dirty="0" smtClean="0"/>
              <a:t>Cons</a:t>
            </a:r>
          </a:p>
          <a:p>
            <a:pPr lvl="1"/>
            <a:r>
              <a:rPr lang="en-US" sz="1400" dirty="0" smtClean="0"/>
              <a:t>NRF is design to discovery the network function, for slice selection significate impact to the existing NRF terminology and also may required to new selection features </a:t>
            </a:r>
          </a:p>
          <a:p>
            <a:pPr lvl="1"/>
            <a:r>
              <a:rPr lang="en-US" sz="1400" dirty="0" smtClean="0"/>
              <a:t>If NRF already does selection of slice and their functions, it has significate impact to AMF (AMF already support the selection of SMF, which doesn’t required any more)</a:t>
            </a:r>
          </a:p>
          <a:p>
            <a:pPr marL="457200" lvl="1" indent="0">
              <a:buNone/>
            </a:pPr>
            <a:r>
              <a:rPr lang="en-US" sz="1400" dirty="0" smtClean="0"/>
              <a:t> </a:t>
            </a:r>
          </a:p>
        </p:txBody>
      </p:sp>
      <p:sp>
        <p:nvSpPr>
          <p:cNvPr id="4" name="Slide Number Placeholder 3"/>
          <p:cNvSpPr>
            <a:spLocks noGrp="1"/>
          </p:cNvSpPr>
          <p:nvPr>
            <p:ph type="sldNum" sz="quarter" idx="12"/>
          </p:nvPr>
        </p:nvSpPr>
        <p:spPr/>
        <p:txBody>
          <a:bodyPr/>
          <a:lstStyle/>
          <a:p>
            <a:fld id="{6A224F6C-A76C-451C-8EF3-B0FF562FA237}" type="slidenum">
              <a:rPr kumimoji="1" lang="ja-JP" altLang="en-US" smtClean="0"/>
              <a:t>7</a:t>
            </a:fld>
            <a:endParaRPr kumimoji="1" lang="ja-JP" altLang="en-US"/>
          </a:p>
        </p:txBody>
      </p:sp>
      <p:sp>
        <p:nvSpPr>
          <p:cNvPr id="5" name="タイトル 29"/>
          <p:cNvSpPr txBox="1">
            <a:spLocks/>
          </p:cNvSpPr>
          <p:nvPr/>
        </p:nvSpPr>
        <p:spPr>
          <a:xfrm>
            <a:off x="457200" y="241176"/>
            <a:ext cx="8229600" cy="69678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2800" b="1" dirty="0"/>
              <a:t>Opt#3. NSSF is </a:t>
            </a:r>
            <a:r>
              <a:rPr lang="en-US" altLang="ja-JP" sz="2800" b="1" dirty="0" smtClean="0"/>
              <a:t>co-located </a:t>
            </a:r>
            <a:r>
              <a:rPr lang="en-US" altLang="ja-JP" sz="2800" b="1" dirty="0"/>
              <a:t>with NRF</a:t>
            </a:r>
          </a:p>
        </p:txBody>
      </p:sp>
    </p:spTree>
    <p:extLst>
      <p:ext uri="{BB962C8B-B14F-4D97-AF65-F5344CB8AC3E}">
        <p14:creationId xmlns:p14="http://schemas.microsoft.com/office/powerpoint/2010/main" val="2950730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6906"/>
          </a:xfrm>
        </p:spPr>
        <p:txBody>
          <a:bodyPr>
            <a:normAutofit/>
          </a:bodyPr>
          <a:lstStyle/>
          <a:p>
            <a:pPr algn="l"/>
            <a:r>
              <a:rPr lang="en-US" sz="2800" b="1" dirty="0"/>
              <a:t>Opt#1 vs </a:t>
            </a:r>
            <a:r>
              <a:rPr lang="en-US" sz="2800" b="1" dirty="0" smtClean="0"/>
              <a:t>Opt#2</a:t>
            </a:r>
            <a:endParaRPr lang="en-US" sz="2800" b="1" dirty="0"/>
          </a:p>
        </p:txBody>
      </p:sp>
      <p:sp>
        <p:nvSpPr>
          <p:cNvPr id="3" name="Content Placeholder 2"/>
          <p:cNvSpPr>
            <a:spLocks noGrp="1"/>
          </p:cNvSpPr>
          <p:nvPr>
            <p:ph idx="1"/>
          </p:nvPr>
        </p:nvSpPr>
        <p:spPr>
          <a:xfrm>
            <a:off x="434210" y="5005433"/>
            <a:ext cx="8229600" cy="1624916"/>
          </a:xfrm>
        </p:spPr>
        <p:txBody>
          <a:bodyPr>
            <a:normAutofit fontScale="77500" lnSpcReduction="20000"/>
          </a:bodyPr>
          <a:lstStyle/>
          <a:p>
            <a:r>
              <a:rPr lang="en-US" dirty="0" smtClean="0"/>
              <a:t>Two steps </a:t>
            </a:r>
            <a:r>
              <a:rPr lang="en-US" dirty="0"/>
              <a:t>of selection process in Opt#1 i.e</a:t>
            </a:r>
            <a:r>
              <a:rPr lang="en-US" dirty="0" smtClean="0"/>
              <a:t>. first selection of a Network </a:t>
            </a:r>
            <a:r>
              <a:rPr lang="en-US" dirty="0"/>
              <a:t>Slice instance </a:t>
            </a:r>
            <a:r>
              <a:rPr lang="en-US" dirty="0" smtClean="0"/>
              <a:t>and </a:t>
            </a:r>
            <a:r>
              <a:rPr lang="en-US" dirty="0"/>
              <a:t>then network </a:t>
            </a:r>
            <a:r>
              <a:rPr lang="en-US" dirty="0" smtClean="0"/>
              <a:t>functions, which unnecessarily creating more complex slice selection mechanism. In fact, this complex mechanism avoidable using Opt#2.</a:t>
            </a:r>
          </a:p>
        </p:txBody>
      </p:sp>
      <p:sp>
        <p:nvSpPr>
          <p:cNvPr id="4" name="Slide Number Placeholder 3"/>
          <p:cNvSpPr>
            <a:spLocks noGrp="1"/>
          </p:cNvSpPr>
          <p:nvPr>
            <p:ph type="sldNum" sz="quarter" idx="12"/>
          </p:nvPr>
        </p:nvSpPr>
        <p:spPr/>
        <p:txBody>
          <a:bodyPr/>
          <a:lstStyle/>
          <a:p>
            <a:fld id="{6A224F6C-A76C-451C-8EF3-B0FF562FA237}" type="slidenum">
              <a:rPr kumimoji="1" lang="ja-JP" altLang="en-US" smtClean="0"/>
              <a:t>8</a:t>
            </a:fld>
            <a:endParaRPr kumimoji="1" lang="ja-JP" altLang="en-US"/>
          </a:p>
        </p:txBody>
      </p:sp>
      <p:sp>
        <p:nvSpPr>
          <p:cNvPr id="5" name="Rectangle 4"/>
          <p:cNvSpPr/>
          <p:nvPr/>
        </p:nvSpPr>
        <p:spPr>
          <a:xfrm>
            <a:off x="6774090" y="2092333"/>
            <a:ext cx="1152128" cy="360040"/>
          </a:xfrm>
          <a:prstGeom prst="rect">
            <a:avLst/>
          </a:prstGeom>
          <a:solidFill>
            <a:srgbClr val="8064A2"/>
          </a:solidFill>
          <a:ln w="25400" cap="flat" cmpd="sng" algn="ctr">
            <a:solidFill>
              <a:srgbClr val="8064A2">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0" i="0" u="none" strike="noStrike" kern="0" cap="none" spc="0" normalizeH="0" baseline="0" noProof="0" dirty="0" smtClean="0">
                <a:ln>
                  <a:noFill/>
                </a:ln>
                <a:solidFill>
                  <a:prstClr val="white"/>
                </a:solidFill>
                <a:effectLst/>
                <a:uLnTx/>
                <a:uFillTx/>
                <a:latin typeface="Calibri"/>
                <a:ea typeface="+mn-ea"/>
                <a:cs typeface="+mn-cs"/>
              </a:rPr>
              <a:t>AMF#1</a:t>
            </a:r>
            <a:endParaRPr kumimoji="1" lang="en-US" sz="1400" b="0" i="0" u="none" strike="noStrike" kern="0" cap="none" spc="0" normalizeH="0" baseline="0" noProof="0" dirty="0">
              <a:ln>
                <a:noFill/>
              </a:ln>
              <a:solidFill>
                <a:prstClr val="white"/>
              </a:solidFill>
              <a:effectLst/>
              <a:uLnTx/>
              <a:uFillTx/>
              <a:latin typeface="Calibri"/>
              <a:ea typeface="+mn-ea"/>
              <a:cs typeface="+mn-cs"/>
            </a:endParaRPr>
          </a:p>
        </p:txBody>
      </p:sp>
      <p:sp>
        <p:nvSpPr>
          <p:cNvPr id="6" name="Rectangle 5"/>
          <p:cNvSpPr/>
          <p:nvPr/>
        </p:nvSpPr>
        <p:spPr>
          <a:xfrm>
            <a:off x="6284244" y="2917128"/>
            <a:ext cx="720080" cy="360040"/>
          </a:xfrm>
          <a:prstGeom prst="rect">
            <a:avLst/>
          </a:prstGeom>
          <a:solidFill>
            <a:srgbClr val="EEECE1">
              <a:lumMod val="90000"/>
            </a:srgbClr>
          </a:solidFill>
          <a:ln w="25400" cap="flat" cmpd="sng" algn="ctr">
            <a:solidFill>
              <a:srgbClr val="8064A2">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0" i="0" u="none" strike="noStrike" kern="0" cap="none" spc="0" normalizeH="0" baseline="0" noProof="0" dirty="0" smtClean="0">
                <a:ln>
                  <a:noFill/>
                </a:ln>
                <a:solidFill>
                  <a:prstClr val="white"/>
                </a:solidFill>
                <a:effectLst/>
                <a:uLnTx/>
                <a:uFillTx/>
                <a:latin typeface="Calibri"/>
                <a:ea typeface="+mn-ea"/>
                <a:cs typeface="+mn-cs"/>
              </a:rPr>
              <a:t>SMF1</a:t>
            </a:r>
            <a:endParaRPr kumimoji="1" lang="en-US" sz="1400" b="0" i="0" u="none" strike="noStrike" kern="0" cap="none" spc="0" normalizeH="0" baseline="0" noProof="0" dirty="0">
              <a:ln>
                <a:noFill/>
              </a:ln>
              <a:solidFill>
                <a:prstClr val="white"/>
              </a:solidFill>
              <a:effectLst/>
              <a:uLnTx/>
              <a:uFillTx/>
              <a:latin typeface="Calibri"/>
              <a:ea typeface="+mn-ea"/>
              <a:cs typeface="+mn-cs"/>
            </a:endParaRPr>
          </a:p>
        </p:txBody>
      </p:sp>
      <p:sp>
        <p:nvSpPr>
          <p:cNvPr id="7" name="Rectangle 6"/>
          <p:cNvSpPr/>
          <p:nvPr/>
        </p:nvSpPr>
        <p:spPr>
          <a:xfrm>
            <a:off x="7380388" y="2917128"/>
            <a:ext cx="720080" cy="360040"/>
          </a:xfrm>
          <a:prstGeom prst="rect">
            <a:avLst/>
          </a:prstGeom>
          <a:solidFill>
            <a:srgbClr val="EEECE1">
              <a:lumMod val="90000"/>
            </a:srgbClr>
          </a:solidFill>
          <a:ln w="25400" cap="flat" cmpd="sng" algn="ctr">
            <a:solidFill>
              <a:srgbClr val="8064A2">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0" i="0" u="none" strike="noStrike" kern="0" cap="none" spc="0" normalizeH="0" baseline="0" noProof="0" dirty="0" smtClean="0">
                <a:ln>
                  <a:noFill/>
                </a:ln>
                <a:solidFill>
                  <a:prstClr val="white"/>
                </a:solidFill>
                <a:effectLst/>
                <a:uLnTx/>
                <a:uFillTx/>
                <a:latin typeface="Calibri"/>
                <a:ea typeface="+mn-ea"/>
                <a:cs typeface="+mn-cs"/>
              </a:rPr>
              <a:t>SMF2</a:t>
            </a:r>
            <a:endParaRPr kumimoji="1" lang="en-US" sz="1400" b="0" i="0" u="none" strike="noStrike" kern="0" cap="none" spc="0" normalizeH="0" baseline="0" noProof="0" dirty="0">
              <a:ln>
                <a:noFill/>
              </a:ln>
              <a:solidFill>
                <a:prstClr val="white"/>
              </a:solidFill>
              <a:effectLst/>
              <a:uLnTx/>
              <a:uFillTx/>
              <a:latin typeface="Calibri"/>
              <a:ea typeface="+mn-ea"/>
              <a:cs typeface="+mn-cs"/>
            </a:endParaRPr>
          </a:p>
        </p:txBody>
      </p:sp>
      <p:sp>
        <p:nvSpPr>
          <p:cNvPr id="8" name="Rectangle 7"/>
          <p:cNvSpPr/>
          <p:nvPr/>
        </p:nvSpPr>
        <p:spPr>
          <a:xfrm>
            <a:off x="6284244" y="3608111"/>
            <a:ext cx="720080" cy="360040"/>
          </a:xfrm>
          <a:prstGeom prst="rect">
            <a:avLst/>
          </a:prstGeom>
          <a:solidFill>
            <a:srgbClr val="EEECE1">
              <a:lumMod val="90000"/>
            </a:srgbClr>
          </a:solidFill>
          <a:ln w="25400" cap="flat" cmpd="sng" algn="ctr">
            <a:solidFill>
              <a:srgbClr val="8064A2">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0" i="0" u="none" strike="noStrike" kern="0" cap="none" spc="0" normalizeH="0" baseline="0" noProof="0" dirty="0" smtClean="0">
                <a:ln>
                  <a:noFill/>
                </a:ln>
                <a:solidFill>
                  <a:prstClr val="white"/>
                </a:solidFill>
                <a:effectLst/>
                <a:uLnTx/>
                <a:uFillTx/>
                <a:latin typeface="Calibri"/>
                <a:ea typeface="+mn-ea"/>
                <a:cs typeface="+mn-cs"/>
              </a:rPr>
              <a:t>UPF1</a:t>
            </a:r>
            <a:endParaRPr kumimoji="1" lang="en-US" sz="1400" b="0" i="0" u="none" strike="noStrike" kern="0" cap="none" spc="0" normalizeH="0" baseline="0" noProof="0" dirty="0">
              <a:ln>
                <a:noFill/>
              </a:ln>
              <a:solidFill>
                <a:prstClr val="white"/>
              </a:solidFill>
              <a:effectLst/>
              <a:uLnTx/>
              <a:uFillTx/>
              <a:latin typeface="Calibri"/>
              <a:ea typeface="+mn-ea"/>
              <a:cs typeface="+mn-cs"/>
            </a:endParaRPr>
          </a:p>
        </p:txBody>
      </p:sp>
      <p:sp>
        <p:nvSpPr>
          <p:cNvPr id="9" name="Rectangle 8"/>
          <p:cNvSpPr/>
          <p:nvPr/>
        </p:nvSpPr>
        <p:spPr>
          <a:xfrm>
            <a:off x="7380388" y="3608111"/>
            <a:ext cx="720080" cy="360040"/>
          </a:xfrm>
          <a:prstGeom prst="rect">
            <a:avLst/>
          </a:prstGeom>
          <a:solidFill>
            <a:srgbClr val="EEECE1">
              <a:lumMod val="90000"/>
            </a:srgbClr>
          </a:solidFill>
          <a:ln w="25400" cap="flat" cmpd="sng" algn="ctr">
            <a:solidFill>
              <a:srgbClr val="8064A2">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0" i="0" u="none" strike="noStrike" kern="0" cap="none" spc="0" normalizeH="0" baseline="0" noProof="0" dirty="0" smtClean="0">
                <a:ln>
                  <a:noFill/>
                </a:ln>
                <a:solidFill>
                  <a:prstClr val="white"/>
                </a:solidFill>
                <a:effectLst/>
                <a:uLnTx/>
                <a:uFillTx/>
                <a:latin typeface="Calibri"/>
                <a:ea typeface="+mn-ea"/>
                <a:cs typeface="+mn-cs"/>
              </a:rPr>
              <a:t>UPF2</a:t>
            </a:r>
            <a:endParaRPr kumimoji="1" lang="en-US" sz="1400" b="0" i="0" u="none" strike="noStrike" kern="0" cap="none" spc="0" normalizeH="0" baseline="0" noProof="0" dirty="0">
              <a:ln>
                <a:noFill/>
              </a:ln>
              <a:solidFill>
                <a:prstClr val="white"/>
              </a:solidFill>
              <a:effectLst/>
              <a:uLnTx/>
              <a:uFillTx/>
              <a:latin typeface="Calibri"/>
              <a:ea typeface="+mn-ea"/>
              <a:cs typeface="+mn-cs"/>
            </a:endParaRPr>
          </a:p>
        </p:txBody>
      </p:sp>
      <p:cxnSp>
        <p:nvCxnSpPr>
          <p:cNvPr id="10" name="Straight Connector 9"/>
          <p:cNvCxnSpPr>
            <a:stCxn id="8" idx="0"/>
            <a:endCxn id="6" idx="2"/>
          </p:cNvCxnSpPr>
          <p:nvPr/>
        </p:nvCxnSpPr>
        <p:spPr>
          <a:xfrm flipV="1">
            <a:off x="6644284" y="3277168"/>
            <a:ext cx="0" cy="330943"/>
          </a:xfrm>
          <a:prstGeom prst="line">
            <a:avLst/>
          </a:prstGeom>
          <a:noFill/>
          <a:ln w="19050" cap="flat" cmpd="sng" algn="ctr">
            <a:solidFill>
              <a:sysClr val="windowText" lastClr="000000"/>
            </a:solidFill>
            <a:prstDash val="sysDash"/>
          </a:ln>
          <a:effectLst/>
        </p:spPr>
      </p:cxnSp>
      <p:cxnSp>
        <p:nvCxnSpPr>
          <p:cNvPr id="11" name="Straight Connector 10"/>
          <p:cNvCxnSpPr>
            <a:stCxn id="6" idx="0"/>
            <a:endCxn id="5" idx="2"/>
          </p:cNvCxnSpPr>
          <p:nvPr/>
        </p:nvCxnSpPr>
        <p:spPr>
          <a:xfrm flipV="1">
            <a:off x="6644284" y="2452373"/>
            <a:ext cx="705870" cy="464755"/>
          </a:xfrm>
          <a:prstGeom prst="line">
            <a:avLst/>
          </a:prstGeom>
          <a:noFill/>
          <a:ln w="19050" cap="flat" cmpd="sng" algn="ctr">
            <a:solidFill>
              <a:sysClr val="windowText" lastClr="000000"/>
            </a:solidFill>
            <a:prstDash val="sysDash"/>
          </a:ln>
          <a:effectLst/>
        </p:spPr>
      </p:cxnSp>
      <p:cxnSp>
        <p:nvCxnSpPr>
          <p:cNvPr id="12" name="Straight Connector 11"/>
          <p:cNvCxnSpPr>
            <a:stCxn id="7" idx="0"/>
            <a:endCxn id="5" idx="2"/>
          </p:cNvCxnSpPr>
          <p:nvPr/>
        </p:nvCxnSpPr>
        <p:spPr>
          <a:xfrm flipH="1" flipV="1">
            <a:off x="7350154" y="2452373"/>
            <a:ext cx="390274" cy="464755"/>
          </a:xfrm>
          <a:prstGeom prst="line">
            <a:avLst/>
          </a:prstGeom>
          <a:noFill/>
          <a:ln w="19050" cap="flat" cmpd="sng" algn="ctr">
            <a:solidFill>
              <a:sysClr val="windowText" lastClr="000000"/>
            </a:solidFill>
            <a:prstDash val="sysDash"/>
          </a:ln>
          <a:effectLst/>
        </p:spPr>
      </p:cxnSp>
      <p:cxnSp>
        <p:nvCxnSpPr>
          <p:cNvPr id="13" name="Straight Connector 12"/>
          <p:cNvCxnSpPr>
            <a:stCxn id="9" idx="0"/>
            <a:endCxn id="7" idx="2"/>
          </p:cNvCxnSpPr>
          <p:nvPr/>
        </p:nvCxnSpPr>
        <p:spPr>
          <a:xfrm flipV="1">
            <a:off x="7740428" y="3277168"/>
            <a:ext cx="0" cy="330943"/>
          </a:xfrm>
          <a:prstGeom prst="line">
            <a:avLst/>
          </a:prstGeom>
          <a:noFill/>
          <a:ln w="19050" cap="flat" cmpd="sng" algn="ctr">
            <a:solidFill>
              <a:sysClr val="windowText" lastClr="000000"/>
            </a:solidFill>
            <a:prstDash val="sysDash"/>
          </a:ln>
          <a:effectLst/>
        </p:spPr>
      </p:cxnSp>
      <p:sp>
        <p:nvSpPr>
          <p:cNvPr id="14" name="Rectangle 13"/>
          <p:cNvSpPr/>
          <p:nvPr/>
        </p:nvSpPr>
        <p:spPr>
          <a:xfrm>
            <a:off x="6781710" y="1131292"/>
            <a:ext cx="1152128" cy="360040"/>
          </a:xfrm>
          <a:prstGeom prst="rect">
            <a:avLst/>
          </a:prstGeom>
          <a:solidFill>
            <a:srgbClr val="8064A2"/>
          </a:solidFill>
          <a:ln w="25400" cap="flat" cmpd="sng" algn="ctr">
            <a:solidFill>
              <a:srgbClr val="8064A2">
                <a:shade val="50000"/>
              </a:srgbClr>
            </a:solidFill>
            <a:prstDash val="solid"/>
          </a:ln>
          <a:effectLst/>
        </p:spPr>
        <p:txBody>
          <a:bodyPr rtlCol="0" anchor="ctr"/>
          <a:lstStyle/>
          <a:p>
            <a:pPr lvl="0" algn="ctr">
              <a:defRPr/>
            </a:pPr>
            <a:r>
              <a:rPr lang="en-US" sz="1400" kern="0" dirty="0">
                <a:solidFill>
                  <a:prstClr val="white"/>
                </a:solidFill>
              </a:rPr>
              <a:t>Default AMF</a:t>
            </a:r>
            <a:endParaRPr kumimoji="1" lang="en-US" sz="1400" b="0" i="0" u="none" strike="noStrike" kern="0" cap="none" spc="0" normalizeH="0" baseline="0" noProof="0" dirty="0">
              <a:ln>
                <a:noFill/>
              </a:ln>
              <a:solidFill>
                <a:prstClr val="white"/>
              </a:solidFill>
              <a:effectLst/>
              <a:uLnTx/>
              <a:uFillTx/>
              <a:latin typeface="Calibri"/>
              <a:ea typeface="+mn-ea"/>
              <a:cs typeface="+mn-cs"/>
            </a:endParaRPr>
          </a:p>
        </p:txBody>
      </p:sp>
      <p:sp>
        <p:nvSpPr>
          <p:cNvPr id="15" name="TextBox 14"/>
          <p:cNvSpPr txBox="1"/>
          <p:nvPr/>
        </p:nvSpPr>
        <p:spPr>
          <a:xfrm>
            <a:off x="6553169" y="4383827"/>
            <a:ext cx="644594"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200" b="1" i="0" u="none" strike="noStrike" kern="0" cap="none" spc="0" normalizeH="0" baseline="0" noProof="0" dirty="0" smtClean="0">
                <a:ln>
                  <a:noFill/>
                </a:ln>
                <a:solidFill>
                  <a:prstClr val="black"/>
                </a:solidFill>
                <a:effectLst/>
                <a:uLnTx/>
                <a:uFillTx/>
              </a:rPr>
              <a:t>Opt#2</a:t>
            </a:r>
            <a:endParaRPr kumimoji="1" lang="en-US" sz="1200" b="1" i="0" u="none" strike="noStrike" kern="0" cap="none" spc="0" normalizeH="0" baseline="0" noProof="0" dirty="0">
              <a:ln>
                <a:noFill/>
              </a:ln>
              <a:solidFill>
                <a:prstClr val="black"/>
              </a:solidFill>
              <a:effectLst/>
              <a:uLnTx/>
              <a:uFillTx/>
            </a:endParaRPr>
          </a:p>
        </p:txBody>
      </p:sp>
      <p:sp>
        <p:nvSpPr>
          <p:cNvPr id="16" name="Rectangle 15"/>
          <p:cNvSpPr/>
          <p:nvPr/>
        </p:nvSpPr>
        <p:spPr>
          <a:xfrm>
            <a:off x="5459775" y="1905613"/>
            <a:ext cx="673347" cy="360040"/>
          </a:xfrm>
          <a:prstGeom prst="rect">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1" i="0" u="none" strike="noStrike" kern="0" cap="none" spc="0" normalizeH="0" baseline="0" noProof="0" dirty="0" smtClean="0">
                <a:ln>
                  <a:noFill/>
                </a:ln>
                <a:solidFill>
                  <a:prstClr val="white"/>
                </a:solidFill>
                <a:effectLst/>
                <a:uLnTx/>
                <a:uFillTx/>
                <a:latin typeface="Calibri"/>
                <a:ea typeface="+mn-ea"/>
                <a:cs typeface="+mn-cs"/>
              </a:rPr>
              <a:t>RAN</a:t>
            </a:r>
            <a:endParaRPr kumimoji="1" lang="en-US" sz="1400" b="1" i="0" u="none" strike="noStrike" kern="0" cap="none" spc="0" normalizeH="0" baseline="0" noProof="0" dirty="0">
              <a:ln>
                <a:noFill/>
              </a:ln>
              <a:solidFill>
                <a:prstClr val="white"/>
              </a:solidFill>
              <a:effectLst/>
              <a:uLnTx/>
              <a:uFillTx/>
              <a:latin typeface="Calibri"/>
              <a:ea typeface="+mn-ea"/>
              <a:cs typeface="+mn-cs"/>
            </a:endParaRPr>
          </a:p>
        </p:txBody>
      </p:sp>
      <p:cxnSp>
        <p:nvCxnSpPr>
          <p:cNvPr id="17" name="Straight Connector 16"/>
          <p:cNvCxnSpPr>
            <a:stCxn id="16" idx="3"/>
            <a:endCxn id="14" idx="1"/>
          </p:cNvCxnSpPr>
          <p:nvPr/>
        </p:nvCxnSpPr>
        <p:spPr>
          <a:xfrm flipV="1">
            <a:off x="6133122" y="1311312"/>
            <a:ext cx="648588" cy="774321"/>
          </a:xfrm>
          <a:prstGeom prst="line">
            <a:avLst/>
          </a:prstGeom>
          <a:noFill/>
          <a:ln w="9525" cap="flat" cmpd="sng" algn="ctr">
            <a:solidFill>
              <a:srgbClr val="4F81BD">
                <a:shade val="95000"/>
                <a:satMod val="105000"/>
              </a:srgbClr>
            </a:solidFill>
            <a:prstDash val="solid"/>
          </a:ln>
          <a:effectLst/>
        </p:spPr>
      </p:cxnSp>
      <p:cxnSp>
        <p:nvCxnSpPr>
          <p:cNvPr id="18" name="Straight Connector 17"/>
          <p:cNvCxnSpPr>
            <a:stCxn id="16" idx="3"/>
            <a:endCxn id="5" idx="1"/>
          </p:cNvCxnSpPr>
          <p:nvPr/>
        </p:nvCxnSpPr>
        <p:spPr>
          <a:xfrm>
            <a:off x="6133122" y="2085633"/>
            <a:ext cx="640968" cy="186720"/>
          </a:xfrm>
          <a:prstGeom prst="line">
            <a:avLst/>
          </a:prstGeom>
          <a:noFill/>
          <a:ln w="9525" cap="flat" cmpd="sng" algn="ctr">
            <a:solidFill>
              <a:srgbClr val="4F81BD">
                <a:shade val="95000"/>
                <a:satMod val="105000"/>
              </a:srgbClr>
            </a:solidFill>
            <a:prstDash val="solid"/>
          </a:ln>
          <a:effectLst/>
        </p:spPr>
      </p:cxnSp>
      <p:cxnSp>
        <p:nvCxnSpPr>
          <p:cNvPr id="19" name="Straight Arrow Connector 18"/>
          <p:cNvCxnSpPr/>
          <p:nvPr/>
        </p:nvCxnSpPr>
        <p:spPr>
          <a:xfrm flipH="1">
            <a:off x="6566152" y="2557088"/>
            <a:ext cx="473855" cy="3047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6426371" y="2447486"/>
            <a:ext cx="253596" cy="253916"/>
            <a:chOff x="6619853" y="950887"/>
            <a:chExt cx="253596" cy="253916"/>
          </a:xfrm>
        </p:grpSpPr>
        <p:sp>
          <p:nvSpPr>
            <p:cNvPr id="21" name="Oval 20"/>
            <p:cNvSpPr/>
            <p:nvPr/>
          </p:nvSpPr>
          <p:spPr>
            <a:xfrm>
              <a:off x="6659880" y="957437"/>
              <a:ext cx="176748" cy="239315"/>
            </a:xfrm>
            <a:prstGeom prst="ellipse">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 name="TextBox 21"/>
            <p:cNvSpPr txBox="1"/>
            <p:nvPr/>
          </p:nvSpPr>
          <p:spPr>
            <a:xfrm>
              <a:off x="6619853" y="950887"/>
              <a:ext cx="253596" cy="25391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sz="1050" b="0" i="0" u="none" strike="noStrike" kern="0" cap="none" spc="0" normalizeH="0" baseline="0" noProof="0" dirty="0" smtClean="0">
                  <a:ln>
                    <a:noFill/>
                  </a:ln>
                  <a:solidFill>
                    <a:prstClr val="black"/>
                  </a:solidFill>
                  <a:effectLst/>
                  <a:uLnTx/>
                  <a:uFillTx/>
                </a:rPr>
                <a:t>3</a:t>
              </a:r>
              <a:endParaRPr kumimoji="1" lang="en-US" sz="1050" b="0" i="0" u="none" strike="noStrike" kern="0" cap="none" spc="0" normalizeH="0" baseline="0" noProof="0" dirty="0">
                <a:ln>
                  <a:noFill/>
                </a:ln>
                <a:solidFill>
                  <a:prstClr val="black"/>
                </a:solidFill>
                <a:effectLst/>
                <a:uLnTx/>
                <a:uFillTx/>
              </a:endParaRPr>
            </a:p>
          </p:txBody>
        </p:sp>
      </p:grpSp>
      <p:grpSp>
        <p:nvGrpSpPr>
          <p:cNvPr id="23" name="Group 22"/>
          <p:cNvGrpSpPr/>
          <p:nvPr/>
        </p:nvGrpSpPr>
        <p:grpSpPr>
          <a:xfrm>
            <a:off x="6219869" y="1301730"/>
            <a:ext cx="256802" cy="261610"/>
            <a:chOff x="6772253" y="1943254"/>
            <a:chExt cx="256802" cy="261610"/>
          </a:xfrm>
        </p:grpSpPr>
        <p:sp>
          <p:nvSpPr>
            <p:cNvPr id="24" name="Oval 23"/>
            <p:cNvSpPr/>
            <p:nvPr/>
          </p:nvSpPr>
          <p:spPr>
            <a:xfrm>
              <a:off x="6812280" y="1949804"/>
              <a:ext cx="176748" cy="239315"/>
            </a:xfrm>
            <a:prstGeom prst="ellipse">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 name="TextBox 24"/>
            <p:cNvSpPr txBox="1"/>
            <p:nvPr/>
          </p:nvSpPr>
          <p:spPr>
            <a:xfrm>
              <a:off x="6772253" y="1943254"/>
              <a:ext cx="256802"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sz="1050" b="0" i="0" u="none" strike="noStrike" kern="0" cap="none" spc="0" normalizeH="0" baseline="0" noProof="0" dirty="0" smtClean="0">
                  <a:ln>
                    <a:noFill/>
                  </a:ln>
                  <a:solidFill>
                    <a:prstClr val="black"/>
                  </a:solidFill>
                  <a:effectLst/>
                  <a:uLnTx/>
                  <a:uFillTx/>
                </a:rPr>
                <a:t>1</a:t>
              </a:r>
              <a:endParaRPr kumimoji="1" lang="en-US" sz="1050" b="0" i="0" u="none" strike="noStrike" kern="0" cap="none" spc="0" normalizeH="0" baseline="0" noProof="0" dirty="0">
                <a:ln>
                  <a:noFill/>
                </a:ln>
                <a:solidFill>
                  <a:prstClr val="black"/>
                </a:solidFill>
                <a:effectLst/>
                <a:uLnTx/>
                <a:uFillTx/>
              </a:endParaRPr>
            </a:p>
          </p:txBody>
        </p:sp>
      </p:grpSp>
      <p:sp>
        <p:nvSpPr>
          <p:cNvPr id="26" name="Rectangle 25"/>
          <p:cNvSpPr/>
          <p:nvPr/>
        </p:nvSpPr>
        <p:spPr>
          <a:xfrm>
            <a:off x="2979542" y="1938921"/>
            <a:ext cx="1008112" cy="36004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800" b="1" i="0" u="none" strike="noStrike" kern="0" cap="none" spc="0" normalizeH="0" baseline="0" noProof="0" dirty="0" smtClean="0">
                <a:ln>
                  <a:noFill/>
                </a:ln>
                <a:solidFill>
                  <a:prstClr val="white"/>
                </a:solidFill>
                <a:effectLst/>
                <a:uLnTx/>
                <a:uFillTx/>
                <a:latin typeface="Calibri"/>
                <a:ea typeface="+mn-ea"/>
                <a:cs typeface="+mn-cs"/>
              </a:rPr>
              <a:t>NSSF</a:t>
            </a:r>
            <a:endParaRPr kumimoji="1" lang="en-US" sz="1800" b="1" i="0" u="none" strike="noStrike" kern="0" cap="none" spc="0" normalizeH="0" baseline="0" noProof="0" dirty="0">
              <a:ln>
                <a:noFill/>
              </a:ln>
              <a:solidFill>
                <a:prstClr val="white"/>
              </a:solidFill>
              <a:effectLst/>
              <a:uLnTx/>
              <a:uFillTx/>
              <a:latin typeface="Calibri"/>
              <a:ea typeface="+mn-ea"/>
              <a:cs typeface="+mn-cs"/>
            </a:endParaRPr>
          </a:p>
        </p:txBody>
      </p:sp>
      <p:sp>
        <p:nvSpPr>
          <p:cNvPr id="27" name="Rectangle 26"/>
          <p:cNvSpPr/>
          <p:nvPr/>
        </p:nvSpPr>
        <p:spPr>
          <a:xfrm>
            <a:off x="539552" y="1084162"/>
            <a:ext cx="3478970" cy="3659023"/>
          </a:xfrm>
          <a:prstGeom prst="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364088" y="1052736"/>
            <a:ext cx="2936449" cy="3659023"/>
          </a:xfrm>
          <a:prstGeom prst="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1963699" y="4434760"/>
            <a:ext cx="61697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sz="1200" b="1" i="0" u="none" strike="noStrike" kern="0" cap="none" spc="0" normalizeH="0" baseline="0" noProof="0" dirty="0" smtClean="0">
                <a:ln>
                  <a:noFill/>
                </a:ln>
                <a:solidFill>
                  <a:prstClr val="black"/>
                </a:solidFill>
                <a:effectLst/>
                <a:uLnTx/>
                <a:uFillTx/>
              </a:rPr>
              <a:t>Opt#1</a:t>
            </a:r>
            <a:endParaRPr kumimoji="1" lang="en-US" sz="1200" b="1" i="0" u="none" strike="noStrike" kern="0" cap="none" spc="0" normalizeH="0" baseline="0" noProof="0" dirty="0">
              <a:ln>
                <a:noFill/>
              </a:ln>
              <a:solidFill>
                <a:prstClr val="black"/>
              </a:solidFill>
              <a:effectLst/>
              <a:uLnTx/>
              <a:uFillTx/>
            </a:endParaRPr>
          </a:p>
        </p:txBody>
      </p:sp>
      <p:sp>
        <p:nvSpPr>
          <p:cNvPr id="30" name="Rectangle 29"/>
          <p:cNvSpPr/>
          <p:nvPr/>
        </p:nvSpPr>
        <p:spPr>
          <a:xfrm>
            <a:off x="1727740" y="2420540"/>
            <a:ext cx="1152128" cy="360040"/>
          </a:xfrm>
          <a:prstGeom prst="rect">
            <a:avLst/>
          </a:prstGeom>
          <a:solidFill>
            <a:srgbClr val="8064A2"/>
          </a:solidFill>
          <a:ln w="25400" cap="flat" cmpd="sng" algn="ctr">
            <a:solidFill>
              <a:srgbClr val="8064A2">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0" i="0" u="none" strike="noStrike" kern="0" cap="none" spc="0" normalizeH="0" baseline="0" noProof="0" dirty="0" smtClean="0">
                <a:ln>
                  <a:noFill/>
                </a:ln>
                <a:solidFill>
                  <a:prstClr val="white"/>
                </a:solidFill>
                <a:effectLst/>
                <a:uLnTx/>
                <a:uFillTx/>
                <a:latin typeface="Calibri"/>
                <a:ea typeface="+mn-ea"/>
                <a:cs typeface="+mn-cs"/>
              </a:rPr>
              <a:t>AMF#1</a:t>
            </a:r>
            <a:endParaRPr kumimoji="1" lang="en-US" sz="1400" b="0" i="0" u="none" strike="noStrike" kern="0" cap="none" spc="0" normalizeH="0" baseline="0" noProof="0" dirty="0">
              <a:ln>
                <a:noFill/>
              </a:ln>
              <a:solidFill>
                <a:prstClr val="white"/>
              </a:solidFill>
              <a:effectLst/>
              <a:uLnTx/>
              <a:uFillTx/>
              <a:latin typeface="Calibri"/>
              <a:ea typeface="+mn-ea"/>
              <a:cs typeface="+mn-cs"/>
            </a:endParaRPr>
          </a:p>
        </p:txBody>
      </p:sp>
      <p:sp>
        <p:nvSpPr>
          <p:cNvPr id="31" name="Rectangle 30"/>
          <p:cNvSpPr/>
          <p:nvPr/>
        </p:nvSpPr>
        <p:spPr>
          <a:xfrm>
            <a:off x="1520761" y="3268773"/>
            <a:ext cx="720080" cy="360040"/>
          </a:xfrm>
          <a:prstGeom prst="rect">
            <a:avLst/>
          </a:prstGeom>
          <a:solidFill>
            <a:srgbClr val="EEECE1">
              <a:lumMod val="90000"/>
            </a:srgbClr>
          </a:solidFill>
          <a:ln w="25400" cap="flat" cmpd="sng" algn="ctr">
            <a:solidFill>
              <a:srgbClr val="8064A2">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0" i="0" u="none" strike="noStrike" kern="0" cap="none" spc="0" normalizeH="0" baseline="0" noProof="0" dirty="0" smtClean="0">
                <a:ln>
                  <a:noFill/>
                </a:ln>
                <a:solidFill>
                  <a:prstClr val="white"/>
                </a:solidFill>
                <a:effectLst/>
                <a:uLnTx/>
                <a:uFillTx/>
                <a:latin typeface="Calibri"/>
                <a:ea typeface="+mn-ea"/>
                <a:cs typeface="+mn-cs"/>
              </a:rPr>
              <a:t>SMF1</a:t>
            </a:r>
            <a:endParaRPr kumimoji="1" lang="en-US" sz="1400" b="0" i="0" u="none" strike="noStrike" kern="0" cap="none" spc="0" normalizeH="0" baseline="0" noProof="0" dirty="0">
              <a:ln>
                <a:noFill/>
              </a:ln>
              <a:solidFill>
                <a:prstClr val="white"/>
              </a:solidFill>
              <a:effectLst/>
              <a:uLnTx/>
              <a:uFillTx/>
              <a:latin typeface="Calibri"/>
              <a:ea typeface="+mn-ea"/>
              <a:cs typeface="+mn-cs"/>
            </a:endParaRPr>
          </a:p>
        </p:txBody>
      </p:sp>
      <p:sp>
        <p:nvSpPr>
          <p:cNvPr id="32" name="Rectangle 31"/>
          <p:cNvSpPr/>
          <p:nvPr/>
        </p:nvSpPr>
        <p:spPr>
          <a:xfrm>
            <a:off x="2616905" y="3268773"/>
            <a:ext cx="720080" cy="360040"/>
          </a:xfrm>
          <a:prstGeom prst="rect">
            <a:avLst/>
          </a:prstGeom>
          <a:solidFill>
            <a:srgbClr val="EEECE1">
              <a:lumMod val="90000"/>
            </a:srgbClr>
          </a:solidFill>
          <a:ln w="25400" cap="flat" cmpd="sng" algn="ctr">
            <a:solidFill>
              <a:srgbClr val="8064A2">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0" i="0" u="none" strike="noStrike" kern="0" cap="none" spc="0" normalizeH="0" baseline="0" noProof="0" dirty="0" smtClean="0">
                <a:ln>
                  <a:noFill/>
                </a:ln>
                <a:solidFill>
                  <a:prstClr val="white"/>
                </a:solidFill>
                <a:effectLst/>
                <a:uLnTx/>
                <a:uFillTx/>
                <a:latin typeface="Calibri"/>
                <a:ea typeface="+mn-ea"/>
                <a:cs typeface="+mn-cs"/>
              </a:rPr>
              <a:t>SMF2</a:t>
            </a:r>
            <a:endParaRPr kumimoji="1" lang="en-US" sz="1400" b="0" i="0" u="none" strike="noStrike" kern="0" cap="none" spc="0" normalizeH="0" baseline="0" noProof="0" dirty="0">
              <a:ln>
                <a:noFill/>
              </a:ln>
              <a:solidFill>
                <a:prstClr val="white"/>
              </a:solidFill>
              <a:effectLst/>
              <a:uLnTx/>
              <a:uFillTx/>
              <a:latin typeface="Calibri"/>
              <a:ea typeface="+mn-ea"/>
              <a:cs typeface="+mn-cs"/>
            </a:endParaRPr>
          </a:p>
        </p:txBody>
      </p:sp>
      <p:sp>
        <p:nvSpPr>
          <p:cNvPr id="33" name="Rectangle 32"/>
          <p:cNvSpPr/>
          <p:nvPr/>
        </p:nvSpPr>
        <p:spPr>
          <a:xfrm>
            <a:off x="1520761" y="3959756"/>
            <a:ext cx="720080" cy="360040"/>
          </a:xfrm>
          <a:prstGeom prst="rect">
            <a:avLst/>
          </a:prstGeom>
          <a:solidFill>
            <a:srgbClr val="EEECE1">
              <a:lumMod val="90000"/>
            </a:srgbClr>
          </a:solidFill>
          <a:ln w="25400" cap="flat" cmpd="sng" algn="ctr">
            <a:solidFill>
              <a:srgbClr val="8064A2">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0" i="0" u="none" strike="noStrike" kern="0" cap="none" spc="0" normalizeH="0" baseline="0" noProof="0" dirty="0" smtClean="0">
                <a:ln>
                  <a:noFill/>
                </a:ln>
                <a:solidFill>
                  <a:prstClr val="white"/>
                </a:solidFill>
                <a:effectLst/>
                <a:uLnTx/>
                <a:uFillTx/>
                <a:latin typeface="Calibri"/>
                <a:ea typeface="+mn-ea"/>
                <a:cs typeface="+mn-cs"/>
              </a:rPr>
              <a:t>UPF1</a:t>
            </a:r>
            <a:endParaRPr kumimoji="1" lang="en-US" sz="1400" b="0" i="0" u="none" strike="noStrike" kern="0" cap="none" spc="0" normalizeH="0" baseline="0" noProof="0" dirty="0">
              <a:ln>
                <a:noFill/>
              </a:ln>
              <a:solidFill>
                <a:prstClr val="white"/>
              </a:solidFill>
              <a:effectLst/>
              <a:uLnTx/>
              <a:uFillTx/>
              <a:latin typeface="Calibri"/>
              <a:ea typeface="+mn-ea"/>
              <a:cs typeface="+mn-cs"/>
            </a:endParaRPr>
          </a:p>
        </p:txBody>
      </p:sp>
      <p:sp>
        <p:nvSpPr>
          <p:cNvPr id="34" name="Rectangle 33"/>
          <p:cNvSpPr/>
          <p:nvPr/>
        </p:nvSpPr>
        <p:spPr>
          <a:xfrm>
            <a:off x="2616905" y="3959756"/>
            <a:ext cx="720080" cy="360040"/>
          </a:xfrm>
          <a:prstGeom prst="rect">
            <a:avLst/>
          </a:prstGeom>
          <a:solidFill>
            <a:srgbClr val="EEECE1">
              <a:lumMod val="90000"/>
            </a:srgbClr>
          </a:solidFill>
          <a:ln w="25400" cap="flat" cmpd="sng" algn="ctr">
            <a:solidFill>
              <a:srgbClr val="8064A2">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0" i="0" u="none" strike="noStrike" kern="0" cap="none" spc="0" normalizeH="0" baseline="0" noProof="0" dirty="0" smtClean="0">
                <a:ln>
                  <a:noFill/>
                </a:ln>
                <a:solidFill>
                  <a:prstClr val="white"/>
                </a:solidFill>
                <a:effectLst/>
                <a:uLnTx/>
                <a:uFillTx/>
                <a:latin typeface="Calibri"/>
                <a:ea typeface="+mn-ea"/>
                <a:cs typeface="+mn-cs"/>
              </a:rPr>
              <a:t>UPF2</a:t>
            </a:r>
            <a:endParaRPr kumimoji="1" lang="en-US" sz="1400" b="0" i="0" u="none" strike="noStrike" kern="0" cap="none" spc="0" normalizeH="0" baseline="0" noProof="0" dirty="0">
              <a:ln>
                <a:noFill/>
              </a:ln>
              <a:solidFill>
                <a:prstClr val="white"/>
              </a:solidFill>
              <a:effectLst/>
              <a:uLnTx/>
              <a:uFillTx/>
              <a:latin typeface="Calibri"/>
              <a:ea typeface="+mn-ea"/>
              <a:cs typeface="+mn-cs"/>
            </a:endParaRPr>
          </a:p>
        </p:txBody>
      </p:sp>
      <p:cxnSp>
        <p:nvCxnSpPr>
          <p:cNvPr id="35" name="Straight Connector 34"/>
          <p:cNvCxnSpPr>
            <a:stCxn id="33" idx="0"/>
            <a:endCxn id="31" idx="2"/>
          </p:cNvCxnSpPr>
          <p:nvPr/>
        </p:nvCxnSpPr>
        <p:spPr>
          <a:xfrm flipV="1">
            <a:off x="1880801" y="3628813"/>
            <a:ext cx="0" cy="330943"/>
          </a:xfrm>
          <a:prstGeom prst="line">
            <a:avLst/>
          </a:prstGeom>
          <a:noFill/>
          <a:ln w="19050" cap="flat" cmpd="sng" algn="ctr">
            <a:solidFill>
              <a:sysClr val="windowText" lastClr="000000"/>
            </a:solidFill>
            <a:prstDash val="sysDash"/>
          </a:ln>
          <a:effectLst/>
        </p:spPr>
      </p:cxnSp>
      <p:cxnSp>
        <p:nvCxnSpPr>
          <p:cNvPr id="36" name="Straight Connector 35"/>
          <p:cNvCxnSpPr>
            <a:stCxn id="31" idx="0"/>
            <a:endCxn id="30" idx="2"/>
          </p:cNvCxnSpPr>
          <p:nvPr/>
        </p:nvCxnSpPr>
        <p:spPr>
          <a:xfrm flipV="1">
            <a:off x="1880801" y="2780580"/>
            <a:ext cx="423003" cy="488193"/>
          </a:xfrm>
          <a:prstGeom prst="line">
            <a:avLst/>
          </a:prstGeom>
          <a:noFill/>
          <a:ln w="19050" cap="flat" cmpd="sng" algn="ctr">
            <a:solidFill>
              <a:sysClr val="windowText" lastClr="000000"/>
            </a:solidFill>
            <a:prstDash val="sysDash"/>
          </a:ln>
          <a:effectLst/>
        </p:spPr>
      </p:cxnSp>
      <p:cxnSp>
        <p:nvCxnSpPr>
          <p:cNvPr id="37" name="Straight Connector 36"/>
          <p:cNvCxnSpPr>
            <a:stCxn id="32" idx="0"/>
            <a:endCxn id="30" idx="2"/>
          </p:cNvCxnSpPr>
          <p:nvPr/>
        </p:nvCxnSpPr>
        <p:spPr>
          <a:xfrm flipH="1" flipV="1">
            <a:off x="2303804" y="2780580"/>
            <a:ext cx="673141" cy="488193"/>
          </a:xfrm>
          <a:prstGeom prst="line">
            <a:avLst/>
          </a:prstGeom>
          <a:noFill/>
          <a:ln w="19050" cap="flat" cmpd="sng" algn="ctr">
            <a:solidFill>
              <a:sysClr val="windowText" lastClr="000000"/>
            </a:solidFill>
            <a:prstDash val="sysDash"/>
          </a:ln>
          <a:effectLst/>
        </p:spPr>
      </p:cxnSp>
      <p:cxnSp>
        <p:nvCxnSpPr>
          <p:cNvPr id="38" name="Straight Connector 37"/>
          <p:cNvCxnSpPr>
            <a:stCxn id="34" idx="0"/>
            <a:endCxn id="32" idx="2"/>
          </p:cNvCxnSpPr>
          <p:nvPr/>
        </p:nvCxnSpPr>
        <p:spPr>
          <a:xfrm flipV="1">
            <a:off x="2976945" y="3628813"/>
            <a:ext cx="0" cy="330943"/>
          </a:xfrm>
          <a:prstGeom prst="line">
            <a:avLst/>
          </a:prstGeom>
          <a:noFill/>
          <a:ln w="19050" cap="flat" cmpd="sng" algn="ctr">
            <a:solidFill>
              <a:sysClr val="windowText" lastClr="000000"/>
            </a:solidFill>
            <a:prstDash val="sysDash"/>
          </a:ln>
          <a:effectLst/>
        </p:spPr>
      </p:cxnSp>
      <p:sp>
        <p:nvSpPr>
          <p:cNvPr id="39" name="Rectangle 38"/>
          <p:cNvSpPr/>
          <p:nvPr/>
        </p:nvSpPr>
        <p:spPr>
          <a:xfrm>
            <a:off x="1696125" y="1436978"/>
            <a:ext cx="1152128" cy="360040"/>
          </a:xfrm>
          <a:prstGeom prst="rect">
            <a:avLst/>
          </a:prstGeom>
          <a:solidFill>
            <a:srgbClr val="8064A2"/>
          </a:solidFill>
          <a:ln w="25400" cap="flat" cmpd="sng" algn="ctr">
            <a:solidFill>
              <a:srgbClr val="8064A2">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0" i="0" u="none" strike="noStrike" kern="0" cap="none" spc="0" normalizeH="0" baseline="0" noProof="0" dirty="0" smtClean="0">
                <a:ln>
                  <a:noFill/>
                </a:ln>
                <a:solidFill>
                  <a:prstClr val="white"/>
                </a:solidFill>
                <a:effectLst/>
                <a:uLnTx/>
                <a:uFillTx/>
                <a:latin typeface="Calibri"/>
                <a:ea typeface="+mn-ea"/>
                <a:cs typeface="+mn-cs"/>
              </a:rPr>
              <a:t>Default AMF</a:t>
            </a:r>
            <a:endParaRPr kumimoji="1" lang="en-US" sz="1400" b="0" i="0" u="none" strike="noStrike" kern="0" cap="none" spc="0" normalizeH="0" baseline="0" noProof="0" dirty="0">
              <a:ln>
                <a:noFill/>
              </a:ln>
              <a:solidFill>
                <a:prstClr val="white"/>
              </a:solidFill>
              <a:effectLst/>
              <a:uLnTx/>
              <a:uFillTx/>
              <a:latin typeface="Calibri"/>
              <a:ea typeface="+mn-ea"/>
              <a:cs typeface="+mn-cs"/>
            </a:endParaRPr>
          </a:p>
        </p:txBody>
      </p:sp>
      <p:sp>
        <p:nvSpPr>
          <p:cNvPr id="40" name="Rectangle 39"/>
          <p:cNvSpPr/>
          <p:nvPr/>
        </p:nvSpPr>
        <p:spPr>
          <a:xfrm>
            <a:off x="696292" y="2257258"/>
            <a:ext cx="673347" cy="360040"/>
          </a:xfrm>
          <a:prstGeom prst="rect">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sz="1400" b="1" i="0" u="none" strike="noStrike" kern="0" cap="none" spc="0" normalizeH="0" baseline="0" noProof="0" dirty="0" smtClean="0">
                <a:ln>
                  <a:noFill/>
                </a:ln>
                <a:solidFill>
                  <a:prstClr val="white"/>
                </a:solidFill>
                <a:effectLst/>
                <a:uLnTx/>
                <a:uFillTx/>
                <a:latin typeface="Calibri"/>
                <a:ea typeface="+mn-ea"/>
                <a:cs typeface="+mn-cs"/>
              </a:rPr>
              <a:t>RAN</a:t>
            </a:r>
            <a:endParaRPr kumimoji="1" lang="en-US" sz="1400" b="1" i="0" u="none" strike="noStrike" kern="0" cap="none" spc="0" normalizeH="0" baseline="0" noProof="0" dirty="0">
              <a:ln>
                <a:noFill/>
              </a:ln>
              <a:solidFill>
                <a:prstClr val="white"/>
              </a:solidFill>
              <a:effectLst/>
              <a:uLnTx/>
              <a:uFillTx/>
              <a:latin typeface="Calibri"/>
              <a:ea typeface="+mn-ea"/>
              <a:cs typeface="+mn-cs"/>
            </a:endParaRPr>
          </a:p>
        </p:txBody>
      </p:sp>
      <p:cxnSp>
        <p:nvCxnSpPr>
          <p:cNvPr id="41" name="Straight Connector 40"/>
          <p:cNvCxnSpPr>
            <a:stCxn id="40" idx="3"/>
            <a:endCxn id="39" idx="1"/>
          </p:cNvCxnSpPr>
          <p:nvPr/>
        </p:nvCxnSpPr>
        <p:spPr>
          <a:xfrm flipV="1">
            <a:off x="1369639" y="1616998"/>
            <a:ext cx="326486" cy="820280"/>
          </a:xfrm>
          <a:prstGeom prst="line">
            <a:avLst/>
          </a:prstGeom>
          <a:noFill/>
          <a:ln w="9525" cap="flat" cmpd="sng" algn="ctr">
            <a:solidFill>
              <a:srgbClr val="4F81BD">
                <a:shade val="95000"/>
                <a:satMod val="105000"/>
              </a:srgbClr>
            </a:solidFill>
            <a:prstDash val="solid"/>
          </a:ln>
          <a:effectLst/>
        </p:spPr>
      </p:cxnSp>
      <p:cxnSp>
        <p:nvCxnSpPr>
          <p:cNvPr id="42" name="Straight Connector 41"/>
          <p:cNvCxnSpPr>
            <a:stCxn id="40" idx="3"/>
            <a:endCxn id="30" idx="1"/>
          </p:cNvCxnSpPr>
          <p:nvPr/>
        </p:nvCxnSpPr>
        <p:spPr>
          <a:xfrm>
            <a:off x="1369639" y="2437278"/>
            <a:ext cx="358101" cy="163282"/>
          </a:xfrm>
          <a:prstGeom prst="line">
            <a:avLst/>
          </a:prstGeom>
          <a:noFill/>
          <a:ln w="9525" cap="flat" cmpd="sng" algn="ctr">
            <a:solidFill>
              <a:srgbClr val="4F81BD">
                <a:shade val="95000"/>
                <a:satMod val="105000"/>
              </a:srgbClr>
            </a:solidFill>
            <a:prstDash val="solid"/>
          </a:ln>
          <a:effectLst/>
        </p:spPr>
      </p:cxnSp>
      <p:cxnSp>
        <p:nvCxnSpPr>
          <p:cNvPr id="43" name="Straight Arrow Connector 42"/>
          <p:cNvCxnSpPr/>
          <p:nvPr/>
        </p:nvCxnSpPr>
        <p:spPr>
          <a:xfrm flipH="1">
            <a:off x="1810974" y="2862656"/>
            <a:ext cx="318615" cy="3459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1576491" y="2855266"/>
            <a:ext cx="256802" cy="261610"/>
            <a:chOff x="6619853" y="950887"/>
            <a:chExt cx="256802" cy="261610"/>
          </a:xfrm>
        </p:grpSpPr>
        <p:sp>
          <p:nvSpPr>
            <p:cNvPr id="45" name="Oval 44"/>
            <p:cNvSpPr/>
            <p:nvPr/>
          </p:nvSpPr>
          <p:spPr>
            <a:xfrm>
              <a:off x="6659880" y="957437"/>
              <a:ext cx="176748" cy="239315"/>
            </a:xfrm>
            <a:prstGeom prst="ellipse">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46" name="TextBox 45"/>
            <p:cNvSpPr txBox="1"/>
            <p:nvPr/>
          </p:nvSpPr>
          <p:spPr>
            <a:xfrm>
              <a:off x="6619853" y="950887"/>
              <a:ext cx="256802"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sz="1050" b="0" i="0" u="none" strike="noStrike" kern="0" cap="none" spc="0" normalizeH="0" baseline="0" noProof="0" dirty="0" smtClean="0">
                  <a:ln>
                    <a:noFill/>
                  </a:ln>
                  <a:solidFill>
                    <a:prstClr val="black"/>
                  </a:solidFill>
                  <a:effectLst/>
                  <a:uLnTx/>
                  <a:uFillTx/>
                </a:rPr>
                <a:t>7</a:t>
              </a:r>
              <a:endParaRPr kumimoji="1" lang="en-US" sz="1050" b="0" i="0" u="none" strike="noStrike" kern="0" cap="none" spc="0" normalizeH="0" baseline="0" noProof="0" dirty="0">
                <a:ln>
                  <a:noFill/>
                </a:ln>
                <a:solidFill>
                  <a:prstClr val="black"/>
                </a:solidFill>
                <a:effectLst/>
                <a:uLnTx/>
                <a:uFillTx/>
              </a:endParaRPr>
            </a:p>
          </p:txBody>
        </p:sp>
      </p:grpSp>
      <p:grpSp>
        <p:nvGrpSpPr>
          <p:cNvPr id="47" name="Group 46"/>
          <p:cNvGrpSpPr/>
          <p:nvPr/>
        </p:nvGrpSpPr>
        <p:grpSpPr>
          <a:xfrm>
            <a:off x="1243551" y="1724322"/>
            <a:ext cx="256802" cy="261610"/>
            <a:chOff x="6772253" y="1943254"/>
            <a:chExt cx="256802" cy="261610"/>
          </a:xfrm>
        </p:grpSpPr>
        <p:sp>
          <p:nvSpPr>
            <p:cNvPr id="48" name="Oval 47"/>
            <p:cNvSpPr/>
            <p:nvPr/>
          </p:nvSpPr>
          <p:spPr>
            <a:xfrm>
              <a:off x="6812280" y="1949804"/>
              <a:ext cx="176748" cy="239315"/>
            </a:xfrm>
            <a:prstGeom prst="ellipse">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49" name="TextBox 48"/>
            <p:cNvSpPr txBox="1"/>
            <p:nvPr/>
          </p:nvSpPr>
          <p:spPr>
            <a:xfrm>
              <a:off x="6772253" y="1943254"/>
              <a:ext cx="256802"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sz="1050" b="0" i="0" u="none" strike="noStrike" kern="0" cap="none" spc="0" normalizeH="0" baseline="0" noProof="0" dirty="0" smtClean="0">
                  <a:ln>
                    <a:noFill/>
                  </a:ln>
                  <a:solidFill>
                    <a:prstClr val="black"/>
                  </a:solidFill>
                  <a:effectLst/>
                  <a:uLnTx/>
                  <a:uFillTx/>
                </a:rPr>
                <a:t>1</a:t>
              </a:r>
              <a:endParaRPr kumimoji="1" lang="en-US" sz="1050" b="0" i="0" u="none" strike="noStrike" kern="0" cap="none" spc="0" normalizeH="0" baseline="0" noProof="0" dirty="0">
                <a:ln>
                  <a:noFill/>
                </a:ln>
                <a:solidFill>
                  <a:prstClr val="black"/>
                </a:solidFill>
                <a:effectLst/>
                <a:uLnTx/>
                <a:uFillTx/>
              </a:endParaRPr>
            </a:p>
          </p:txBody>
        </p:sp>
      </p:grpSp>
      <p:cxnSp>
        <p:nvCxnSpPr>
          <p:cNvPr id="50" name="Straight Arrow Connector 49"/>
          <p:cNvCxnSpPr/>
          <p:nvPr/>
        </p:nvCxnSpPr>
        <p:spPr>
          <a:xfrm flipV="1">
            <a:off x="1369639" y="1616998"/>
            <a:ext cx="269600" cy="68196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39" idx="3"/>
          </p:cNvCxnSpPr>
          <p:nvPr/>
        </p:nvCxnSpPr>
        <p:spPr>
          <a:xfrm>
            <a:off x="2848253" y="1616998"/>
            <a:ext cx="441264" cy="2663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flipV="1">
            <a:off x="2905139" y="1576785"/>
            <a:ext cx="465365" cy="2737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53" name="Group 52"/>
          <p:cNvGrpSpPr/>
          <p:nvPr/>
        </p:nvGrpSpPr>
        <p:grpSpPr>
          <a:xfrm>
            <a:off x="3181130" y="1469262"/>
            <a:ext cx="256802" cy="261610"/>
            <a:chOff x="6619853" y="950887"/>
            <a:chExt cx="256802" cy="261610"/>
          </a:xfrm>
        </p:grpSpPr>
        <p:sp>
          <p:nvSpPr>
            <p:cNvPr id="54" name="Oval 53"/>
            <p:cNvSpPr/>
            <p:nvPr/>
          </p:nvSpPr>
          <p:spPr>
            <a:xfrm>
              <a:off x="6659880" y="957437"/>
              <a:ext cx="176748" cy="239315"/>
            </a:xfrm>
            <a:prstGeom prst="ellipse">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5" name="TextBox 54"/>
            <p:cNvSpPr txBox="1"/>
            <p:nvPr/>
          </p:nvSpPr>
          <p:spPr>
            <a:xfrm>
              <a:off x="6619853" y="950887"/>
              <a:ext cx="256802"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sz="1050" b="0" i="0" u="none" strike="noStrike" kern="0" cap="none" spc="0" normalizeH="0" baseline="0" noProof="0" dirty="0" smtClean="0">
                  <a:ln>
                    <a:noFill/>
                  </a:ln>
                  <a:solidFill>
                    <a:prstClr val="black"/>
                  </a:solidFill>
                  <a:effectLst/>
                  <a:uLnTx/>
                  <a:uFillTx/>
                </a:rPr>
                <a:t>3</a:t>
              </a:r>
              <a:endParaRPr kumimoji="1" lang="en-US" sz="1050" b="0" i="0" u="none" strike="noStrike" kern="0" cap="none" spc="0" normalizeH="0" baseline="0" noProof="0" dirty="0">
                <a:ln>
                  <a:noFill/>
                </a:ln>
                <a:solidFill>
                  <a:prstClr val="black"/>
                </a:solidFill>
                <a:effectLst/>
                <a:uLnTx/>
                <a:uFillTx/>
              </a:endParaRPr>
            </a:p>
          </p:txBody>
        </p:sp>
      </p:grpSp>
      <p:sp>
        <p:nvSpPr>
          <p:cNvPr id="56" name="Freeform 55"/>
          <p:cNvSpPr/>
          <p:nvPr/>
        </p:nvSpPr>
        <p:spPr>
          <a:xfrm>
            <a:off x="1464513" y="1750175"/>
            <a:ext cx="228708" cy="740980"/>
          </a:xfrm>
          <a:custGeom>
            <a:avLst/>
            <a:gdLst>
              <a:gd name="connsiteX0" fmla="*/ 228708 w 228708"/>
              <a:gd name="connsiteY0" fmla="*/ 0 h 740980"/>
              <a:gd name="connsiteX1" fmla="*/ 108 w 228708"/>
              <a:gd name="connsiteY1" fmla="*/ 599090 h 740980"/>
              <a:gd name="connsiteX2" fmla="*/ 205059 w 228708"/>
              <a:gd name="connsiteY2" fmla="*/ 740980 h 740980"/>
            </a:gdLst>
            <a:ahLst/>
            <a:cxnLst>
              <a:cxn ang="0">
                <a:pos x="connsiteX0" y="connsiteY0"/>
              </a:cxn>
              <a:cxn ang="0">
                <a:pos x="connsiteX1" y="connsiteY1"/>
              </a:cxn>
              <a:cxn ang="0">
                <a:pos x="connsiteX2" y="connsiteY2"/>
              </a:cxn>
            </a:cxnLst>
            <a:rect l="l" t="t" r="r" b="b"/>
            <a:pathLst>
              <a:path w="228708" h="740980">
                <a:moveTo>
                  <a:pt x="228708" y="0"/>
                </a:moveTo>
                <a:cubicBezTo>
                  <a:pt x="116378" y="237796"/>
                  <a:pt x="4049" y="475593"/>
                  <a:pt x="108" y="599090"/>
                </a:cubicBezTo>
                <a:cubicBezTo>
                  <a:pt x="-3833" y="722587"/>
                  <a:pt x="100613" y="731783"/>
                  <a:pt x="205059" y="740980"/>
                </a:cubicBezTo>
              </a:path>
            </a:pathLst>
          </a:custGeom>
          <a:ln>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57" name="Group 56"/>
          <p:cNvGrpSpPr/>
          <p:nvPr/>
        </p:nvGrpSpPr>
        <p:grpSpPr>
          <a:xfrm>
            <a:off x="1536464" y="2079412"/>
            <a:ext cx="256802" cy="261610"/>
            <a:chOff x="6619853" y="950887"/>
            <a:chExt cx="256802" cy="261610"/>
          </a:xfrm>
        </p:grpSpPr>
        <p:sp>
          <p:nvSpPr>
            <p:cNvPr id="58" name="Oval 57"/>
            <p:cNvSpPr/>
            <p:nvPr/>
          </p:nvSpPr>
          <p:spPr>
            <a:xfrm>
              <a:off x="6659880" y="957437"/>
              <a:ext cx="176748" cy="239315"/>
            </a:xfrm>
            <a:prstGeom prst="ellipse">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59" name="TextBox 58"/>
            <p:cNvSpPr txBox="1"/>
            <p:nvPr/>
          </p:nvSpPr>
          <p:spPr>
            <a:xfrm>
              <a:off x="6619853" y="950887"/>
              <a:ext cx="256802"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sz="1050" b="0" i="0" u="none" strike="noStrike" kern="0" cap="none" spc="0" normalizeH="0" baseline="0" noProof="0" dirty="0" smtClean="0">
                  <a:ln>
                    <a:noFill/>
                  </a:ln>
                  <a:solidFill>
                    <a:prstClr val="black"/>
                  </a:solidFill>
                  <a:effectLst/>
                  <a:uLnTx/>
                  <a:uFillTx/>
                </a:rPr>
                <a:t>4</a:t>
              </a:r>
              <a:endParaRPr kumimoji="1" lang="en-US" sz="1050" b="0" i="0" u="none" strike="noStrike" kern="0" cap="none" spc="0" normalizeH="0" baseline="0" noProof="0" dirty="0">
                <a:ln>
                  <a:noFill/>
                </a:ln>
                <a:solidFill>
                  <a:prstClr val="black"/>
                </a:solidFill>
                <a:effectLst/>
                <a:uLnTx/>
                <a:uFillTx/>
              </a:endParaRPr>
            </a:p>
          </p:txBody>
        </p:sp>
      </p:grpSp>
      <p:cxnSp>
        <p:nvCxnSpPr>
          <p:cNvPr id="60" name="Straight Arrow Connector 59"/>
          <p:cNvCxnSpPr/>
          <p:nvPr/>
        </p:nvCxnSpPr>
        <p:spPr>
          <a:xfrm flipV="1">
            <a:off x="2952539" y="2416188"/>
            <a:ext cx="556875" cy="2927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61" name="Group 60"/>
          <p:cNvGrpSpPr/>
          <p:nvPr/>
        </p:nvGrpSpPr>
        <p:grpSpPr>
          <a:xfrm>
            <a:off x="2909988" y="2298961"/>
            <a:ext cx="253596" cy="253916"/>
            <a:chOff x="6619853" y="950887"/>
            <a:chExt cx="253596" cy="253916"/>
          </a:xfrm>
        </p:grpSpPr>
        <p:sp>
          <p:nvSpPr>
            <p:cNvPr id="62" name="Oval 61"/>
            <p:cNvSpPr/>
            <p:nvPr/>
          </p:nvSpPr>
          <p:spPr>
            <a:xfrm>
              <a:off x="6659880" y="957437"/>
              <a:ext cx="176748" cy="239315"/>
            </a:xfrm>
            <a:prstGeom prst="ellipse">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3" name="TextBox 62"/>
            <p:cNvSpPr txBox="1"/>
            <p:nvPr/>
          </p:nvSpPr>
          <p:spPr>
            <a:xfrm>
              <a:off x="6619853" y="950887"/>
              <a:ext cx="253596" cy="25391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sz="1050" b="0" i="0" u="none" strike="noStrike" kern="0" cap="none" spc="0" normalizeH="0" baseline="0" noProof="0" dirty="0" smtClean="0">
                  <a:ln>
                    <a:noFill/>
                  </a:ln>
                  <a:solidFill>
                    <a:prstClr val="black"/>
                  </a:solidFill>
                  <a:effectLst/>
                  <a:uLnTx/>
                  <a:uFillTx/>
                </a:rPr>
                <a:t>6</a:t>
              </a:r>
              <a:endParaRPr kumimoji="1" lang="en-US" sz="1050" b="0" i="0" u="none" strike="noStrike" kern="0" cap="none" spc="0" normalizeH="0" baseline="0" noProof="0" dirty="0">
                <a:ln>
                  <a:noFill/>
                </a:ln>
                <a:solidFill>
                  <a:prstClr val="black"/>
                </a:solidFill>
                <a:effectLst/>
                <a:uLnTx/>
                <a:uFillTx/>
              </a:endParaRPr>
            </a:p>
          </p:txBody>
        </p:sp>
      </p:grpSp>
      <p:cxnSp>
        <p:nvCxnSpPr>
          <p:cNvPr id="64" name="Straight Arrow Connector 63"/>
          <p:cNvCxnSpPr/>
          <p:nvPr/>
        </p:nvCxnSpPr>
        <p:spPr>
          <a:xfrm flipV="1">
            <a:off x="6133122" y="1266229"/>
            <a:ext cx="582803" cy="7039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Freeform 64"/>
          <p:cNvSpPr/>
          <p:nvPr/>
        </p:nvSpPr>
        <p:spPr>
          <a:xfrm>
            <a:off x="6352886" y="1442825"/>
            <a:ext cx="418218" cy="733096"/>
          </a:xfrm>
          <a:custGeom>
            <a:avLst/>
            <a:gdLst>
              <a:gd name="connsiteX0" fmla="*/ 418218 w 418218"/>
              <a:gd name="connsiteY0" fmla="*/ 0 h 733096"/>
              <a:gd name="connsiteX1" fmla="*/ 432 w 418218"/>
              <a:gd name="connsiteY1" fmla="*/ 504496 h 733096"/>
              <a:gd name="connsiteX2" fmla="*/ 355156 w 418218"/>
              <a:gd name="connsiteY2" fmla="*/ 733096 h 733096"/>
            </a:gdLst>
            <a:ahLst/>
            <a:cxnLst>
              <a:cxn ang="0">
                <a:pos x="connsiteX0" y="connsiteY0"/>
              </a:cxn>
              <a:cxn ang="0">
                <a:pos x="connsiteX1" y="connsiteY1"/>
              </a:cxn>
              <a:cxn ang="0">
                <a:pos x="connsiteX2" y="connsiteY2"/>
              </a:cxn>
            </a:cxnLst>
            <a:rect l="l" t="t" r="r" b="b"/>
            <a:pathLst>
              <a:path w="418218" h="733096">
                <a:moveTo>
                  <a:pt x="418218" y="0"/>
                </a:moveTo>
                <a:cubicBezTo>
                  <a:pt x="214580" y="191156"/>
                  <a:pt x="10942" y="382313"/>
                  <a:pt x="432" y="504496"/>
                </a:cubicBezTo>
                <a:cubicBezTo>
                  <a:pt x="-10078" y="626679"/>
                  <a:pt x="172539" y="679887"/>
                  <a:pt x="355156" y="733096"/>
                </a:cubicBezTo>
              </a:path>
            </a:pathLst>
          </a:custGeom>
          <a:ln>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grpSp>
        <p:nvGrpSpPr>
          <p:cNvPr id="66" name="Group 65"/>
          <p:cNvGrpSpPr/>
          <p:nvPr/>
        </p:nvGrpSpPr>
        <p:grpSpPr>
          <a:xfrm>
            <a:off x="6468005" y="1730872"/>
            <a:ext cx="253596" cy="253916"/>
            <a:chOff x="6772253" y="1943254"/>
            <a:chExt cx="253596" cy="253916"/>
          </a:xfrm>
        </p:grpSpPr>
        <p:sp>
          <p:nvSpPr>
            <p:cNvPr id="67" name="Oval 66"/>
            <p:cNvSpPr/>
            <p:nvPr/>
          </p:nvSpPr>
          <p:spPr>
            <a:xfrm>
              <a:off x="6812280" y="1949804"/>
              <a:ext cx="176748" cy="239315"/>
            </a:xfrm>
            <a:prstGeom prst="ellipse">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8" name="TextBox 67"/>
            <p:cNvSpPr txBox="1"/>
            <p:nvPr/>
          </p:nvSpPr>
          <p:spPr>
            <a:xfrm>
              <a:off x="6772253" y="1943254"/>
              <a:ext cx="253596" cy="25391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sz="1050" kern="0" dirty="0">
                  <a:solidFill>
                    <a:prstClr val="black"/>
                  </a:solidFill>
                </a:rPr>
                <a:t>2</a:t>
              </a:r>
              <a:endParaRPr kumimoji="1" lang="en-US" sz="1050" b="0" i="0" u="none" strike="noStrike" kern="0" cap="none" spc="0" normalizeH="0" baseline="0" noProof="0" dirty="0">
                <a:ln>
                  <a:noFill/>
                </a:ln>
                <a:solidFill>
                  <a:prstClr val="black"/>
                </a:solidFill>
                <a:effectLst/>
                <a:uLnTx/>
                <a:uFillTx/>
              </a:endParaRPr>
            </a:p>
          </p:txBody>
        </p:sp>
      </p:grpSp>
      <p:grpSp>
        <p:nvGrpSpPr>
          <p:cNvPr id="69" name="Group 68"/>
          <p:cNvGrpSpPr/>
          <p:nvPr/>
        </p:nvGrpSpPr>
        <p:grpSpPr>
          <a:xfrm>
            <a:off x="2845081" y="1715127"/>
            <a:ext cx="256802" cy="261610"/>
            <a:chOff x="6619853" y="950887"/>
            <a:chExt cx="256802" cy="261610"/>
          </a:xfrm>
        </p:grpSpPr>
        <p:sp>
          <p:nvSpPr>
            <p:cNvPr id="70" name="Oval 69"/>
            <p:cNvSpPr/>
            <p:nvPr/>
          </p:nvSpPr>
          <p:spPr>
            <a:xfrm>
              <a:off x="6659880" y="957437"/>
              <a:ext cx="176748" cy="239315"/>
            </a:xfrm>
            <a:prstGeom prst="ellipse">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1" name="TextBox 70"/>
            <p:cNvSpPr txBox="1"/>
            <p:nvPr/>
          </p:nvSpPr>
          <p:spPr>
            <a:xfrm>
              <a:off x="6619853" y="950887"/>
              <a:ext cx="256802" cy="2616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sz="1050" b="0" i="0" u="none" strike="noStrike" kern="0" cap="none" spc="0" normalizeH="0" baseline="0" noProof="0" dirty="0" smtClean="0">
                  <a:ln>
                    <a:noFill/>
                  </a:ln>
                  <a:solidFill>
                    <a:prstClr val="black"/>
                  </a:solidFill>
                  <a:effectLst/>
                  <a:uLnTx/>
                  <a:uFillTx/>
                </a:rPr>
                <a:t>2</a:t>
              </a:r>
              <a:endParaRPr kumimoji="1" lang="en-US" sz="1050" b="0" i="0" u="none" strike="noStrike" kern="0" cap="none" spc="0" normalizeH="0" baseline="0" noProof="0" dirty="0">
                <a:ln>
                  <a:noFill/>
                </a:ln>
                <a:solidFill>
                  <a:prstClr val="black"/>
                </a:solidFill>
                <a:effectLst/>
                <a:uLnTx/>
                <a:uFillTx/>
              </a:endParaRPr>
            </a:p>
          </p:txBody>
        </p:sp>
      </p:grpSp>
      <p:cxnSp>
        <p:nvCxnSpPr>
          <p:cNvPr id="72" name="Straight Arrow Connector 71"/>
          <p:cNvCxnSpPr/>
          <p:nvPr/>
        </p:nvCxnSpPr>
        <p:spPr>
          <a:xfrm flipH="1">
            <a:off x="2915816" y="2391770"/>
            <a:ext cx="494663" cy="2752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73" name="Group 72"/>
          <p:cNvGrpSpPr/>
          <p:nvPr/>
        </p:nvGrpSpPr>
        <p:grpSpPr>
          <a:xfrm>
            <a:off x="3126763" y="2608792"/>
            <a:ext cx="253596" cy="253916"/>
            <a:chOff x="6619853" y="950887"/>
            <a:chExt cx="253596" cy="253916"/>
          </a:xfrm>
        </p:grpSpPr>
        <p:sp>
          <p:nvSpPr>
            <p:cNvPr id="74" name="Oval 73"/>
            <p:cNvSpPr/>
            <p:nvPr/>
          </p:nvSpPr>
          <p:spPr>
            <a:xfrm>
              <a:off x="6659880" y="957437"/>
              <a:ext cx="176748" cy="239315"/>
            </a:xfrm>
            <a:prstGeom prst="ellipse">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5" name="TextBox 74"/>
            <p:cNvSpPr txBox="1"/>
            <p:nvPr/>
          </p:nvSpPr>
          <p:spPr>
            <a:xfrm>
              <a:off x="6619853" y="950887"/>
              <a:ext cx="253596" cy="25391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sz="1050" b="0" i="0" u="none" strike="noStrike" kern="0" cap="none" spc="0" normalizeH="0" baseline="0" noProof="0" dirty="0" smtClean="0">
                  <a:ln>
                    <a:noFill/>
                  </a:ln>
                  <a:solidFill>
                    <a:prstClr val="black"/>
                  </a:solidFill>
                  <a:effectLst/>
                  <a:uLnTx/>
                  <a:uFillTx/>
                </a:rPr>
                <a:t>5</a:t>
              </a:r>
              <a:endParaRPr kumimoji="1" lang="en-US" sz="1050" b="0" i="0" u="none" strike="noStrike" kern="0" cap="none" spc="0" normalizeH="0" baseline="0" noProof="0" dirty="0">
                <a:ln>
                  <a:noFill/>
                </a:ln>
                <a:solidFill>
                  <a:prstClr val="black"/>
                </a:solidFill>
                <a:effectLst/>
                <a:uLnTx/>
                <a:uFillTx/>
              </a:endParaRPr>
            </a:p>
          </p:txBody>
        </p:sp>
      </p:grpSp>
    </p:spTree>
    <p:extLst>
      <p:ext uri="{BB962C8B-B14F-4D97-AF65-F5344CB8AC3E}">
        <p14:creationId xmlns:p14="http://schemas.microsoft.com/office/powerpoint/2010/main" val="924474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8388"/>
            <a:ext cx="8229600" cy="4525963"/>
          </a:xfrm>
        </p:spPr>
        <p:txBody>
          <a:bodyPr>
            <a:normAutofit/>
          </a:bodyPr>
          <a:lstStyle/>
          <a:p>
            <a:r>
              <a:rPr lang="en-US" sz="2800" dirty="0" smtClean="0"/>
              <a:t>After evaluation of these possible options, Opt#2 (i.e</a:t>
            </a:r>
            <a:r>
              <a:rPr lang="en-US" sz="2800" dirty="0"/>
              <a:t>. NSSF is </a:t>
            </a:r>
            <a:r>
              <a:rPr lang="en-US" sz="2800" dirty="0" smtClean="0"/>
              <a:t>part of AMF) as a way forward for NSSF position, since</a:t>
            </a:r>
          </a:p>
          <a:p>
            <a:pPr lvl="1"/>
            <a:r>
              <a:rPr lang="en-US" sz="2400" dirty="0" smtClean="0"/>
              <a:t>AMF shall select the SMF (utilizing NRF) based on parameters defined in clause 6.3.2 </a:t>
            </a:r>
            <a:r>
              <a:rPr lang="en-US" sz="2400" dirty="0"/>
              <a:t>of TS </a:t>
            </a:r>
            <a:r>
              <a:rPr lang="en-US" sz="2400" dirty="0" smtClean="0"/>
              <a:t>23.501</a:t>
            </a:r>
          </a:p>
          <a:p>
            <a:pPr lvl="2"/>
            <a:r>
              <a:rPr lang="en-US" sz="2000" dirty="0" smtClean="0"/>
              <a:t>One of the parameter for selection of slice specific SMF is S-NSSAI.</a:t>
            </a:r>
          </a:p>
          <a:p>
            <a:pPr lvl="1"/>
            <a:r>
              <a:rPr lang="en-US" sz="2400" dirty="0" smtClean="0"/>
              <a:t>Doesn’t have overall architecture impact</a:t>
            </a:r>
          </a:p>
          <a:p>
            <a:pPr lvl="1"/>
            <a:r>
              <a:rPr lang="en-US" sz="2400" dirty="0" smtClean="0"/>
              <a:t>SA2 doesn’t required to standardize a new micro function called NSSF</a:t>
            </a:r>
          </a:p>
          <a:p>
            <a:pPr lvl="2"/>
            <a:r>
              <a:rPr lang="en-US" sz="2000" dirty="0" smtClean="0"/>
              <a:t>If SA2 finds any missing mechanism in selection function inside </a:t>
            </a:r>
            <a:r>
              <a:rPr lang="en-US" sz="2000" dirty="0" smtClean="0"/>
              <a:t>the AMF</a:t>
            </a:r>
            <a:r>
              <a:rPr lang="en-US" sz="2000" dirty="0" smtClean="0"/>
              <a:t>, we can enhance this function </a:t>
            </a:r>
            <a:r>
              <a:rPr lang="en-US" sz="2000" dirty="0"/>
              <a:t>like “Business </a:t>
            </a:r>
            <a:r>
              <a:rPr lang="en-US" sz="2000" dirty="0" smtClean="0"/>
              <a:t>As Usual</a:t>
            </a:r>
            <a:r>
              <a:rPr lang="en-US" sz="2000" dirty="0"/>
              <a:t>”</a:t>
            </a:r>
            <a:endParaRPr lang="en-US" sz="2400" dirty="0" smtClean="0"/>
          </a:p>
        </p:txBody>
      </p:sp>
      <p:sp>
        <p:nvSpPr>
          <p:cNvPr id="4" name="Slide Number Placeholder 3"/>
          <p:cNvSpPr>
            <a:spLocks noGrp="1"/>
          </p:cNvSpPr>
          <p:nvPr>
            <p:ph type="sldNum" sz="quarter" idx="12"/>
          </p:nvPr>
        </p:nvSpPr>
        <p:spPr/>
        <p:txBody>
          <a:bodyPr/>
          <a:lstStyle/>
          <a:p>
            <a:fld id="{6A224F6C-A76C-451C-8EF3-B0FF562FA237}" type="slidenum">
              <a:rPr kumimoji="1" lang="ja-JP" altLang="en-US" smtClean="0"/>
              <a:t>9</a:t>
            </a:fld>
            <a:endParaRPr kumimoji="1" lang="ja-JP" altLang="en-US"/>
          </a:p>
        </p:txBody>
      </p:sp>
      <p:sp>
        <p:nvSpPr>
          <p:cNvPr id="5" name="タイトル 29"/>
          <p:cNvSpPr txBox="1">
            <a:spLocks/>
          </p:cNvSpPr>
          <p:nvPr/>
        </p:nvSpPr>
        <p:spPr>
          <a:xfrm>
            <a:off x="457200" y="241176"/>
            <a:ext cx="8229600" cy="69678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algn="l"/>
            <a:r>
              <a:rPr lang="en-US" altLang="ja-JP" sz="2800" b="1" dirty="0" smtClean="0"/>
              <a:t>Conclusion</a:t>
            </a:r>
            <a:endParaRPr lang="en-US" altLang="ja-JP" sz="2800" b="1" dirty="0"/>
          </a:p>
        </p:txBody>
      </p:sp>
    </p:spTree>
    <p:extLst>
      <p:ext uri="{BB962C8B-B14F-4D97-AF65-F5344CB8AC3E}">
        <p14:creationId xmlns:p14="http://schemas.microsoft.com/office/powerpoint/2010/main" val="420135369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2643</TotalTime>
  <Words>1434</Words>
  <Application>Microsoft Office PowerPoint</Application>
  <PresentationFormat>On-screen Show (4:3)</PresentationFormat>
  <Paragraphs>167</Paragraphs>
  <Slides>9</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Malgun Gothic</vt:lpstr>
      <vt:lpstr>MS PGothic</vt:lpstr>
      <vt:lpstr>Arial</vt:lpstr>
      <vt:lpstr>Calibri</vt:lpstr>
      <vt:lpstr>Times New Roman</vt:lpstr>
      <vt:lpstr>Wingdings</vt:lpstr>
      <vt:lpstr>Office ​​テーマ</vt:lpstr>
      <vt:lpstr>Position of Network Slice Selection Function (NSSF) in overall architecture</vt:lpstr>
      <vt:lpstr>NSSF definition</vt:lpstr>
      <vt:lpstr>Slice selection by NSSF</vt:lpstr>
      <vt:lpstr>Position of NSSF in overall architecture </vt:lpstr>
      <vt:lpstr>Opt#1. NSSF as a separate and independent function</vt:lpstr>
      <vt:lpstr>Opt#2. NSSF is Co-located with AMF</vt:lpstr>
      <vt:lpstr>PowerPoint Presentation</vt:lpstr>
      <vt:lpstr>Opt#1 vs Opt#2</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[DECOR] Discussion on GUTI sync</dc:title>
  <dc:creator>nttdocomo</dc:creator>
  <cp:lastModifiedBy>DCM</cp:lastModifiedBy>
  <cp:revision>263</cp:revision>
  <dcterms:created xsi:type="dcterms:W3CDTF">2015-03-18T03:35:10Z</dcterms:created>
  <dcterms:modified xsi:type="dcterms:W3CDTF">2017-03-21T13:30:35Z</dcterms:modified>
</cp:coreProperties>
</file>